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http://customooxmlschemas.google.com/">
      <go:slidesCustomData xmlns:go="http://customooxmlschemas.google.com/" r:id="rId68" roundtripDataSignature="AMtx7mgRioRuv4XaXqaj6aPvHnh1RPzwq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32D2730-8787-492D-A3B1-9FBC55404D06}">
  <a:tblStyle styleId="{932D2730-8787-492D-A3B1-9FBC55404D06}" styleName="Table_0">
    <a:wholeTbl>
      <a:tcTxStyle b="off" i="off">
        <a:font>
          <a:latin typeface="Times New Roman"/>
          <a:ea typeface="Times New Roman"/>
          <a:cs typeface="Times New Roman"/>
        </a:font>
        <a:schemeClr val="dk1"/>
      </a:tcTxStyle>
      <a:tcStyle>
        <a:tcBdr>
          <a:left>
            <a:ln cap="flat" cmpd="sng" w="12700">
              <a:solidFill>
                <a:schemeClr val="dk1"/>
              </a:solidFill>
              <a:prstDash val="solid"/>
              <a:round/>
              <a:headEnd len="sm" w="sm" type="none"/>
              <a:tailEnd len="sm" w="sm" type="none"/>
            </a:ln>
          </a:left>
          <a:right>
            <a:ln cap="flat" cmpd="sng" w="12700">
              <a:solidFill>
                <a:schemeClr val="dk1"/>
              </a:solidFill>
              <a:prstDash val="solid"/>
              <a:round/>
              <a:headEnd len="sm" w="sm" type="none"/>
              <a:tailEnd len="sm" w="sm" type="none"/>
            </a:ln>
          </a:right>
          <a:top>
            <a:ln cap="flat" cmpd="sng" w="12700">
              <a:solidFill>
                <a:schemeClr val="dk1"/>
              </a:solidFill>
              <a:prstDash val="solid"/>
              <a:round/>
              <a:headEnd len="sm" w="sm" type="none"/>
              <a:tailEnd len="sm" w="sm" type="none"/>
            </a:ln>
          </a:top>
          <a:bottom>
            <a:ln cap="flat" cmpd="sng" w="12700">
              <a:solidFill>
                <a:schemeClr val="dk1"/>
              </a:solidFill>
              <a:prstDash val="solid"/>
              <a:round/>
              <a:headEnd len="sm" w="sm" type="none"/>
              <a:tailEnd len="sm" w="sm" type="none"/>
            </a:ln>
          </a:bottom>
          <a:insideH>
            <a:ln cap="flat" cmpd="sng" w="12700">
              <a:solidFill>
                <a:schemeClr val="dk1"/>
              </a:solidFill>
              <a:prstDash val="solid"/>
              <a:round/>
              <a:headEnd len="sm" w="sm" type="none"/>
              <a:tailEnd len="sm" w="sm" type="none"/>
            </a:ln>
          </a:insideH>
          <a:insideV>
            <a:ln cap="flat" cmpd="sng" w="12700">
              <a:solidFill>
                <a:schemeClr val="dk1"/>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ADF56720-2A12-4E01-A52C-93FE1BDCB485}" styleName="Table_1">
    <a:wholeTbl>
      <a:tcTxStyle b="off" i="off">
        <a:font>
          <a:latin typeface="Times New Roman"/>
          <a:ea typeface="Times New Roman"/>
          <a:cs typeface="Times New Roman"/>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9EFF7"/>
          </a:solidFill>
        </a:fill>
      </a:tcStyle>
    </a:wholeTbl>
    <a:band1H>
      <a:tcTxStyle/>
      <a:tcStyle>
        <a:fill>
          <a:solidFill>
            <a:srgbClr val="D0DEEF"/>
          </a:solidFill>
        </a:fill>
      </a:tcStyle>
    </a:band1H>
    <a:band2H>
      <a:tcTxStyle/>
    </a:band2H>
    <a:band1V>
      <a:tcTxStyle/>
      <a:tcStyle>
        <a:fill>
          <a:solidFill>
            <a:srgbClr val="D0DEEF"/>
          </a:solidFill>
        </a:fill>
      </a:tcStyle>
    </a:band1V>
    <a:band2V>
      <a:tcTxStyle/>
    </a:band2V>
    <a:lastCol>
      <a:tcTxStyle b="on" i="off">
        <a:font>
          <a:latin typeface="Times New Roman"/>
          <a:ea typeface="Times New Roman"/>
          <a:cs typeface="Times New Roman"/>
        </a:font>
        <a:schemeClr val="lt1"/>
      </a:tcTxStyle>
      <a:tcStyle>
        <a:fill>
          <a:solidFill>
            <a:schemeClr val="accent1"/>
          </a:solidFill>
        </a:fill>
      </a:tcStyle>
    </a:lastCol>
    <a:firstCol>
      <a:tcTxStyle b="on" i="off">
        <a:font>
          <a:latin typeface="Times New Roman"/>
          <a:ea typeface="Times New Roman"/>
          <a:cs typeface="Times New Roman"/>
        </a:font>
        <a:schemeClr val="lt1"/>
      </a:tcTxStyle>
      <a:tcStyle>
        <a:fill>
          <a:solidFill>
            <a:schemeClr val="accent1"/>
          </a:solidFill>
        </a:fill>
      </a:tcStyle>
    </a:firstCol>
    <a:lastRow>
      <a:tcTxStyle b="on" i="off">
        <a:font>
          <a:latin typeface="Times New Roman"/>
          <a:ea typeface="Times New Roman"/>
          <a:cs typeface="Times New Roman"/>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Times New Roman"/>
          <a:ea typeface="Times New Roman"/>
          <a:cs typeface="Times New Roman"/>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customschemas.google.com/relationships/presentationmetadata" Target="metadata"/><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2.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1" name="Google Shape;331;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7" name="Google Shape;337;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3" name="Google Shape;343;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8" name="Google Shape;378;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9" name="Google Shape;379;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5" name="Google Shape;415;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6" name="Google Shape;416;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1" name="Google Shape;441;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4" name="Google Shape;474;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0" name="Google Shape;550;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7" name="Google Shape;557;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2" name="Google Shape;562;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1" name="Google Shape;9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7" name="Google Shape;567;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3" name="Google Shape;573;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97" name="Google Shape;597;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 name="Shape 610"/>
        <p:cNvGrpSpPr/>
        <p:nvPr/>
      </p:nvGrpSpPr>
      <p:grpSpPr>
        <a:xfrm>
          <a:off x="0" y="0"/>
          <a:ext cx="0" cy="0"/>
          <a:chOff x="0" y="0"/>
          <a:chExt cx="0" cy="0"/>
        </a:xfrm>
      </p:grpSpPr>
      <p:sp>
        <p:nvSpPr>
          <p:cNvPr id="611" name="Google Shape;611;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2" name="Google Shape;612;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90" name="Google Shape;690;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 name="Shape 694"/>
        <p:cNvGrpSpPr/>
        <p:nvPr/>
      </p:nvGrpSpPr>
      <p:grpSpPr>
        <a:xfrm>
          <a:off x="0" y="0"/>
          <a:ext cx="0" cy="0"/>
          <a:chOff x="0" y="0"/>
          <a:chExt cx="0" cy="0"/>
        </a:xfrm>
      </p:grpSpPr>
      <p:sp>
        <p:nvSpPr>
          <p:cNvPr id="695" name="Google Shape;695;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96" name="Google Shape;696;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01" name="Google Shape;701;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06" name="Google Shape;706;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p2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13" name="Google Shape;713;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 name="Shape 716"/>
        <p:cNvGrpSpPr/>
        <p:nvPr/>
      </p:nvGrpSpPr>
      <p:grpSpPr>
        <a:xfrm>
          <a:off x="0" y="0"/>
          <a:ext cx="0" cy="0"/>
          <a:chOff x="0" y="0"/>
          <a:chExt cx="0" cy="0"/>
        </a:xfrm>
      </p:grpSpPr>
      <p:sp>
        <p:nvSpPr>
          <p:cNvPr id="717" name="Google Shape;717;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18" name="Google Shape;718;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1" name="Google Shape;111;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1" name="Shape 721"/>
        <p:cNvGrpSpPr/>
        <p:nvPr/>
      </p:nvGrpSpPr>
      <p:grpSpPr>
        <a:xfrm>
          <a:off x="0" y="0"/>
          <a:ext cx="0" cy="0"/>
          <a:chOff x="0" y="0"/>
          <a:chExt cx="0" cy="0"/>
        </a:xfrm>
      </p:grpSpPr>
      <p:sp>
        <p:nvSpPr>
          <p:cNvPr id="722" name="Google Shape;722;p3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23" name="Google Shape;723;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p3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28" name="Google Shape;728;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4" name="Shape 754"/>
        <p:cNvGrpSpPr/>
        <p:nvPr/>
      </p:nvGrpSpPr>
      <p:grpSpPr>
        <a:xfrm>
          <a:off x="0" y="0"/>
          <a:ext cx="0" cy="0"/>
          <a:chOff x="0" y="0"/>
          <a:chExt cx="0" cy="0"/>
        </a:xfrm>
      </p:grpSpPr>
      <p:sp>
        <p:nvSpPr>
          <p:cNvPr id="755" name="Google Shape;755;p3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56" name="Google Shape;756;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p3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61" name="Google Shape;761;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p3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68" name="Google Shape;768;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p3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74" name="Google Shape;774;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6" name="Shape 806"/>
        <p:cNvGrpSpPr/>
        <p:nvPr/>
      </p:nvGrpSpPr>
      <p:grpSpPr>
        <a:xfrm>
          <a:off x="0" y="0"/>
          <a:ext cx="0" cy="0"/>
          <a:chOff x="0" y="0"/>
          <a:chExt cx="0" cy="0"/>
        </a:xfrm>
      </p:grpSpPr>
      <p:sp>
        <p:nvSpPr>
          <p:cNvPr id="807" name="Google Shape;807;p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08" name="Google Shape;808;p3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09" name="Google Shape;809;p3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 name="Shape 843"/>
        <p:cNvGrpSpPr/>
        <p:nvPr/>
      </p:nvGrpSpPr>
      <p:grpSpPr>
        <a:xfrm>
          <a:off x="0" y="0"/>
          <a:ext cx="0" cy="0"/>
          <a:chOff x="0" y="0"/>
          <a:chExt cx="0" cy="0"/>
        </a:xfrm>
      </p:grpSpPr>
      <p:sp>
        <p:nvSpPr>
          <p:cNvPr id="844" name="Google Shape;844;p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45" name="Google Shape;845;p3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46" name="Google Shape;846;p3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p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86" name="Google Shape;886;p3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87" name="Google Shape;887;p3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p3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02" name="Google Shape;902;p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1" name="Google Shape;141;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 name="Shape 976"/>
        <p:cNvGrpSpPr/>
        <p:nvPr/>
      </p:nvGrpSpPr>
      <p:grpSpPr>
        <a:xfrm>
          <a:off x="0" y="0"/>
          <a:ext cx="0" cy="0"/>
          <a:chOff x="0" y="0"/>
          <a:chExt cx="0" cy="0"/>
        </a:xfrm>
      </p:grpSpPr>
      <p:sp>
        <p:nvSpPr>
          <p:cNvPr id="977" name="Google Shape;977;p4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78" name="Google Shape;978;p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2" name="Shape 1062"/>
        <p:cNvGrpSpPr/>
        <p:nvPr/>
      </p:nvGrpSpPr>
      <p:grpSpPr>
        <a:xfrm>
          <a:off x="0" y="0"/>
          <a:ext cx="0" cy="0"/>
          <a:chOff x="0" y="0"/>
          <a:chExt cx="0" cy="0"/>
        </a:xfrm>
      </p:grpSpPr>
      <p:sp>
        <p:nvSpPr>
          <p:cNvPr id="1063" name="Google Shape;1063;p4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4" name="Google Shape;1064;p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9" name="Shape 1069"/>
        <p:cNvGrpSpPr/>
        <p:nvPr/>
      </p:nvGrpSpPr>
      <p:grpSpPr>
        <a:xfrm>
          <a:off x="0" y="0"/>
          <a:ext cx="0" cy="0"/>
          <a:chOff x="0" y="0"/>
          <a:chExt cx="0" cy="0"/>
        </a:xfrm>
      </p:grpSpPr>
      <p:sp>
        <p:nvSpPr>
          <p:cNvPr id="1070" name="Google Shape;1070;p4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1" name="Google Shape;1071;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4" name="Shape 1074"/>
        <p:cNvGrpSpPr/>
        <p:nvPr/>
      </p:nvGrpSpPr>
      <p:grpSpPr>
        <a:xfrm>
          <a:off x="0" y="0"/>
          <a:ext cx="0" cy="0"/>
          <a:chOff x="0" y="0"/>
          <a:chExt cx="0" cy="0"/>
        </a:xfrm>
      </p:grpSpPr>
      <p:sp>
        <p:nvSpPr>
          <p:cNvPr id="1075" name="Google Shape;1075;p4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6" name="Google Shape;1076;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 name="Shape 1079"/>
        <p:cNvGrpSpPr/>
        <p:nvPr/>
      </p:nvGrpSpPr>
      <p:grpSpPr>
        <a:xfrm>
          <a:off x="0" y="0"/>
          <a:ext cx="0" cy="0"/>
          <a:chOff x="0" y="0"/>
          <a:chExt cx="0" cy="0"/>
        </a:xfrm>
      </p:grpSpPr>
      <p:sp>
        <p:nvSpPr>
          <p:cNvPr id="1080" name="Google Shape;1080;p4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1" name="Google Shape;1081;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5" name="Shape 1085"/>
        <p:cNvGrpSpPr/>
        <p:nvPr/>
      </p:nvGrpSpPr>
      <p:grpSpPr>
        <a:xfrm>
          <a:off x="0" y="0"/>
          <a:ext cx="0" cy="0"/>
          <a:chOff x="0" y="0"/>
          <a:chExt cx="0" cy="0"/>
        </a:xfrm>
      </p:grpSpPr>
      <p:sp>
        <p:nvSpPr>
          <p:cNvPr id="1086" name="Google Shape;1086;p4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7" name="Google Shape;1087;p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0" name="Shape 1150"/>
        <p:cNvGrpSpPr/>
        <p:nvPr/>
      </p:nvGrpSpPr>
      <p:grpSpPr>
        <a:xfrm>
          <a:off x="0" y="0"/>
          <a:ext cx="0" cy="0"/>
          <a:chOff x="0" y="0"/>
          <a:chExt cx="0" cy="0"/>
        </a:xfrm>
      </p:grpSpPr>
      <p:sp>
        <p:nvSpPr>
          <p:cNvPr id="1151" name="Google Shape;1151;p4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52" name="Google Shape;1152;p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5" name="Shape 1155"/>
        <p:cNvGrpSpPr/>
        <p:nvPr/>
      </p:nvGrpSpPr>
      <p:grpSpPr>
        <a:xfrm>
          <a:off x="0" y="0"/>
          <a:ext cx="0" cy="0"/>
          <a:chOff x="0" y="0"/>
          <a:chExt cx="0" cy="0"/>
        </a:xfrm>
      </p:grpSpPr>
      <p:sp>
        <p:nvSpPr>
          <p:cNvPr id="1156" name="Google Shape;1156;p4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57" name="Google Shape;1157;p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2" name="Shape 1162"/>
        <p:cNvGrpSpPr/>
        <p:nvPr/>
      </p:nvGrpSpPr>
      <p:grpSpPr>
        <a:xfrm>
          <a:off x="0" y="0"/>
          <a:ext cx="0" cy="0"/>
          <a:chOff x="0" y="0"/>
          <a:chExt cx="0" cy="0"/>
        </a:xfrm>
      </p:grpSpPr>
      <p:sp>
        <p:nvSpPr>
          <p:cNvPr id="1163" name="Google Shape;1163;p4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64" name="Google Shape;1164;p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9" name="Shape 1169"/>
        <p:cNvGrpSpPr/>
        <p:nvPr/>
      </p:nvGrpSpPr>
      <p:grpSpPr>
        <a:xfrm>
          <a:off x="0" y="0"/>
          <a:ext cx="0" cy="0"/>
          <a:chOff x="0" y="0"/>
          <a:chExt cx="0" cy="0"/>
        </a:xfrm>
      </p:grpSpPr>
      <p:sp>
        <p:nvSpPr>
          <p:cNvPr id="1170" name="Google Shape;1170;p4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71" name="Google Shape;1171;p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6" name="Google Shape;196;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4" name="Shape 1174"/>
        <p:cNvGrpSpPr/>
        <p:nvPr/>
      </p:nvGrpSpPr>
      <p:grpSpPr>
        <a:xfrm>
          <a:off x="0" y="0"/>
          <a:ext cx="0" cy="0"/>
          <a:chOff x="0" y="0"/>
          <a:chExt cx="0" cy="0"/>
        </a:xfrm>
      </p:grpSpPr>
      <p:sp>
        <p:nvSpPr>
          <p:cNvPr id="1175" name="Google Shape;1175;p5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76" name="Google Shape;1176;p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0" name="Shape 1190"/>
        <p:cNvGrpSpPr/>
        <p:nvPr/>
      </p:nvGrpSpPr>
      <p:grpSpPr>
        <a:xfrm>
          <a:off x="0" y="0"/>
          <a:ext cx="0" cy="0"/>
          <a:chOff x="0" y="0"/>
          <a:chExt cx="0" cy="0"/>
        </a:xfrm>
      </p:grpSpPr>
      <p:sp>
        <p:nvSpPr>
          <p:cNvPr id="1191" name="Google Shape;1191;p5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92" name="Google Shape;1192;p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9" name="Shape 1199"/>
        <p:cNvGrpSpPr/>
        <p:nvPr/>
      </p:nvGrpSpPr>
      <p:grpSpPr>
        <a:xfrm>
          <a:off x="0" y="0"/>
          <a:ext cx="0" cy="0"/>
          <a:chOff x="0" y="0"/>
          <a:chExt cx="0" cy="0"/>
        </a:xfrm>
      </p:grpSpPr>
      <p:sp>
        <p:nvSpPr>
          <p:cNvPr id="1200" name="Google Shape;1200;p5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01" name="Google Shape;1201;p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4" name="Shape 1204"/>
        <p:cNvGrpSpPr/>
        <p:nvPr/>
      </p:nvGrpSpPr>
      <p:grpSpPr>
        <a:xfrm>
          <a:off x="0" y="0"/>
          <a:ext cx="0" cy="0"/>
          <a:chOff x="0" y="0"/>
          <a:chExt cx="0" cy="0"/>
        </a:xfrm>
      </p:grpSpPr>
      <p:sp>
        <p:nvSpPr>
          <p:cNvPr id="1205" name="Google Shape;1205;p5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06" name="Google Shape;1206;p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0" name="Shape 1210"/>
        <p:cNvGrpSpPr/>
        <p:nvPr/>
      </p:nvGrpSpPr>
      <p:grpSpPr>
        <a:xfrm>
          <a:off x="0" y="0"/>
          <a:ext cx="0" cy="0"/>
          <a:chOff x="0" y="0"/>
          <a:chExt cx="0" cy="0"/>
        </a:xfrm>
      </p:grpSpPr>
      <p:sp>
        <p:nvSpPr>
          <p:cNvPr id="1211" name="Google Shape;1211;p5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12" name="Google Shape;1212;p5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7" name="Shape 1217"/>
        <p:cNvGrpSpPr/>
        <p:nvPr/>
      </p:nvGrpSpPr>
      <p:grpSpPr>
        <a:xfrm>
          <a:off x="0" y="0"/>
          <a:ext cx="0" cy="0"/>
          <a:chOff x="0" y="0"/>
          <a:chExt cx="0" cy="0"/>
        </a:xfrm>
      </p:grpSpPr>
      <p:sp>
        <p:nvSpPr>
          <p:cNvPr id="1218" name="Google Shape;1218;p5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19" name="Google Shape;1219;p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7" name="Shape 1227"/>
        <p:cNvGrpSpPr/>
        <p:nvPr/>
      </p:nvGrpSpPr>
      <p:grpSpPr>
        <a:xfrm>
          <a:off x="0" y="0"/>
          <a:ext cx="0" cy="0"/>
          <a:chOff x="0" y="0"/>
          <a:chExt cx="0" cy="0"/>
        </a:xfrm>
      </p:grpSpPr>
      <p:sp>
        <p:nvSpPr>
          <p:cNvPr id="1228" name="Google Shape;1228;p5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29" name="Google Shape;1229;p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4" name="Shape 1234"/>
        <p:cNvGrpSpPr/>
        <p:nvPr/>
      </p:nvGrpSpPr>
      <p:grpSpPr>
        <a:xfrm>
          <a:off x="0" y="0"/>
          <a:ext cx="0" cy="0"/>
          <a:chOff x="0" y="0"/>
          <a:chExt cx="0" cy="0"/>
        </a:xfrm>
      </p:grpSpPr>
      <p:sp>
        <p:nvSpPr>
          <p:cNvPr id="1235" name="Google Shape;1235;p5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36" name="Google Shape;1236;p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0" name="Shape 1270"/>
        <p:cNvGrpSpPr/>
        <p:nvPr/>
      </p:nvGrpSpPr>
      <p:grpSpPr>
        <a:xfrm>
          <a:off x="0" y="0"/>
          <a:ext cx="0" cy="0"/>
          <a:chOff x="0" y="0"/>
          <a:chExt cx="0" cy="0"/>
        </a:xfrm>
      </p:grpSpPr>
      <p:sp>
        <p:nvSpPr>
          <p:cNvPr id="1271" name="Google Shape;1271;p5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72" name="Google Shape;1272;p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5" name="Shape 1325"/>
        <p:cNvGrpSpPr/>
        <p:nvPr/>
      </p:nvGrpSpPr>
      <p:grpSpPr>
        <a:xfrm>
          <a:off x="0" y="0"/>
          <a:ext cx="0" cy="0"/>
          <a:chOff x="0" y="0"/>
          <a:chExt cx="0" cy="0"/>
        </a:xfrm>
      </p:grpSpPr>
      <p:sp>
        <p:nvSpPr>
          <p:cNvPr id="1326" name="Google Shape;1326;p5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27" name="Google Shape;1327;p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1" name="Google Shape;27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2" name="Shape 1332"/>
        <p:cNvGrpSpPr/>
        <p:nvPr/>
      </p:nvGrpSpPr>
      <p:grpSpPr>
        <a:xfrm>
          <a:off x="0" y="0"/>
          <a:ext cx="0" cy="0"/>
          <a:chOff x="0" y="0"/>
          <a:chExt cx="0" cy="0"/>
        </a:xfrm>
      </p:grpSpPr>
      <p:sp>
        <p:nvSpPr>
          <p:cNvPr id="1333" name="Google Shape;1333;p6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4" name="Google Shape;1334;p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8" name="Shape 1338"/>
        <p:cNvGrpSpPr/>
        <p:nvPr/>
      </p:nvGrpSpPr>
      <p:grpSpPr>
        <a:xfrm>
          <a:off x="0" y="0"/>
          <a:ext cx="0" cy="0"/>
          <a:chOff x="0" y="0"/>
          <a:chExt cx="0" cy="0"/>
        </a:xfrm>
      </p:grpSpPr>
      <p:sp>
        <p:nvSpPr>
          <p:cNvPr id="1339" name="Google Shape;1339;p6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40" name="Google Shape;1340;p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7" name="Google Shape;277;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3" name="Google Shape;283;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7" name="Google Shape;317;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63"/>
          <p:cNvSpPr txBox="1"/>
          <p:nvPr>
            <p:ph idx="10" type="dt"/>
          </p:nvPr>
        </p:nvSpPr>
        <p:spPr>
          <a:xfrm>
            <a:off x="838201" y="6356356"/>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63"/>
          <p:cNvSpPr txBox="1"/>
          <p:nvPr>
            <p:ph idx="11" type="ftr"/>
          </p:nvPr>
        </p:nvSpPr>
        <p:spPr>
          <a:xfrm>
            <a:off x="4038602" y="6356356"/>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63"/>
          <p:cNvSpPr txBox="1"/>
          <p:nvPr>
            <p:ph idx="12" type="sldNum"/>
          </p:nvPr>
        </p:nvSpPr>
        <p:spPr>
          <a:xfrm>
            <a:off x="8610601" y="6356356"/>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72"/>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72"/>
          <p:cNvSpPr txBox="1"/>
          <p:nvPr>
            <p:ph idx="1" type="body"/>
          </p:nvPr>
        </p:nvSpPr>
        <p:spPr>
          <a:xfrm rot="5400000">
            <a:off x="3920333"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72"/>
          <p:cNvSpPr txBox="1"/>
          <p:nvPr>
            <p:ph idx="10" type="dt"/>
          </p:nvPr>
        </p:nvSpPr>
        <p:spPr>
          <a:xfrm>
            <a:off x="838201" y="6356356"/>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72"/>
          <p:cNvSpPr txBox="1"/>
          <p:nvPr>
            <p:ph idx="11" type="ftr"/>
          </p:nvPr>
        </p:nvSpPr>
        <p:spPr>
          <a:xfrm>
            <a:off x="4038602" y="6356356"/>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72"/>
          <p:cNvSpPr txBox="1"/>
          <p:nvPr>
            <p:ph idx="12" type="sldNum"/>
          </p:nvPr>
        </p:nvSpPr>
        <p:spPr>
          <a:xfrm>
            <a:off x="8610601" y="6356356"/>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73"/>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73"/>
          <p:cNvSpPr txBox="1"/>
          <p:nvPr>
            <p:ph idx="1" type="body"/>
          </p:nvPr>
        </p:nvSpPr>
        <p:spPr>
          <a:xfrm rot="5400000">
            <a:off x="1799432"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73"/>
          <p:cNvSpPr txBox="1"/>
          <p:nvPr>
            <p:ph idx="10" type="dt"/>
          </p:nvPr>
        </p:nvSpPr>
        <p:spPr>
          <a:xfrm>
            <a:off x="838201" y="6356356"/>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73"/>
          <p:cNvSpPr txBox="1"/>
          <p:nvPr>
            <p:ph idx="11" type="ftr"/>
          </p:nvPr>
        </p:nvSpPr>
        <p:spPr>
          <a:xfrm>
            <a:off x="4038602" y="6356356"/>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73"/>
          <p:cNvSpPr txBox="1"/>
          <p:nvPr>
            <p:ph idx="12" type="sldNum"/>
          </p:nvPr>
        </p:nvSpPr>
        <p:spPr>
          <a:xfrm>
            <a:off x="8610601" y="6356356"/>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9" name="Shape 19"/>
        <p:cNvGrpSpPr/>
        <p:nvPr/>
      </p:nvGrpSpPr>
      <p:grpSpPr>
        <a:xfrm>
          <a:off x="0" y="0"/>
          <a:ext cx="0" cy="0"/>
          <a:chOff x="0" y="0"/>
          <a:chExt cx="0" cy="0"/>
        </a:xfrm>
      </p:grpSpPr>
      <p:sp>
        <p:nvSpPr>
          <p:cNvPr id="20" name="Google Shape;20;p64"/>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64"/>
          <p:cNvSpPr txBox="1"/>
          <p:nvPr>
            <p:ph idx="1" type="body"/>
          </p:nvPr>
        </p:nvSpPr>
        <p:spPr>
          <a:xfrm>
            <a:off x="838202"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2" name="Google Shape;22;p64"/>
          <p:cNvSpPr txBox="1"/>
          <p:nvPr>
            <p:ph idx="10" type="dt"/>
          </p:nvPr>
        </p:nvSpPr>
        <p:spPr>
          <a:xfrm>
            <a:off x="838201" y="6356356"/>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64"/>
          <p:cNvSpPr txBox="1"/>
          <p:nvPr>
            <p:ph idx="11" type="ftr"/>
          </p:nvPr>
        </p:nvSpPr>
        <p:spPr>
          <a:xfrm>
            <a:off x="4038602" y="6356356"/>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64"/>
          <p:cNvSpPr txBox="1"/>
          <p:nvPr>
            <p:ph idx="12" type="sldNum"/>
          </p:nvPr>
        </p:nvSpPr>
        <p:spPr>
          <a:xfrm>
            <a:off x="8610601" y="6356356"/>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5" name="Shape 25"/>
        <p:cNvGrpSpPr/>
        <p:nvPr/>
      </p:nvGrpSpPr>
      <p:grpSpPr>
        <a:xfrm>
          <a:off x="0" y="0"/>
          <a:ext cx="0" cy="0"/>
          <a:chOff x="0" y="0"/>
          <a:chExt cx="0" cy="0"/>
        </a:xfrm>
      </p:grpSpPr>
      <p:sp>
        <p:nvSpPr>
          <p:cNvPr id="26" name="Google Shape;26;p65"/>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Times New Roman"/>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65"/>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8" name="Google Shape;28;p65"/>
          <p:cNvSpPr txBox="1"/>
          <p:nvPr>
            <p:ph idx="10" type="dt"/>
          </p:nvPr>
        </p:nvSpPr>
        <p:spPr>
          <a:xfrm>
            <a:off x="838201" y="6356356"/>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65"/>
          <p:cNvSpPr txBox="1"/>
          <p:nvPr>
            <p:ph idx="11" type="ftr"/>
          </p:nvPr>
        </p:nvSpPr>
        <p:spPr>
          <a:xfrm>
            <a:off x="4038602" y="6356356"/>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65"/>
          <p:cNvSpPr txBox="1"/>
          <p:nvPr>
            <p:ph idx="12" type="sldNum"/>
          </p:nvPr>
        </p:nvSpPr>
        <p:spPr>
          <a:xfrm>
            <a:off x="8610601" y="6356356"/>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1" name="Shape 31"/>
        <p:cNvGrpSpPr/>
        <p:nvPr/>
      </p:nvGrpSpPr>
      <p:grpSpPr>
        <a:xfrm>
          <a:off x="0" y="0"/>
          <a:ext cx="0" cy="0"/>
          <a:chOff x="0" y="0"/>
          <a:chExt cx="0" cy="0"/>
        </a:xfrm>
      </p:grpSpPr>
      <p:sp>
        <p:nvSpPr>
          <p:cNvPr id="32" name="Google Shape;32;p66"/>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66"/>
          <p:cNvSpPr txBox="1"/>
          <p:nvPr>
            <p:ph idx="1" type="body"/>
          </p:nvPr>
        </p:nvSpPr>
        <p:spPr>
          <a:xfrm>
            <a:off x="838202"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 name="Google Shape;34;p66"/>
          <p:cNvSpPr txBox="1"/>
          <p:nvPr>
            <p:ph idx="2" type="body"/>
          </p:nvPr>
        </p:nvSpPr>
        <p:spPr>
          <a:xfrm>
            <a:off x="6172202"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 name="Google Shape;35;p66"/>
          <p:cNvSpPr txBox="1"/>
          <p:nvPr>
            <p:ph idx="10" type="dt"/>
          </p:nvPr>
        </p:nvSpPr>
        <p:spPr>
          <a:xfrm>
            <a:off x="838201" y="6356356"/>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66"/>
          <p:cNvSpPr txBox="1"/>
          <p:nvPr>
            <p:ph idx="11" type="ftr"/>
          </p:nvPr>
        </p:nvSpPr>
        <p:spPr>
          <a:xfrm>
            <a:off x="4038602" y="6356356"/>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66"/>
          <p:cNvSpPr txBox="1"/>
          <p:nvPr>
            <p:ph idx="12" type="sldNum"/>
          </p:nvPr>
        </p:nvSpPr>
        <p:spPr>
          <a:xfrm>
            <a:off x="8610601" y="6356356"/>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8" name="Shape 38"/>
        <p:cNvGrpSpPr/>
        <p:nvPr/>
      </p:nvGrpSpPr>
      <p:grpSpPr>
        <a:xfrm>
          <a:off x="0" y="0"/>
          <a:ext cx="0" cy="0"/>
          <a:chOff x="0" y="0"/>
          <a:chExt cx="0" cy="0"/>
        </a:xfrm>
      </p:grpSpPr>
      <p:sp>
        <p:nvSpPr>
          <p:cNvPr id="39" name="Google Shape;39;p67"/>
          <p:cNvSpPr txBox="1"/>
          <p:nvPr>
            <p:ph type="title"/>
          </p:nvPr>
        </p:nvSpPr>
        <p:spPr>
          <a:xfrm>
            <a:off x="831850" y="1709744"/>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Times New Roman"/>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 name="Google Shape;40;p67"/>
          <p:cNvSpPr txBox="1"/>
          <p:nvPr>
            <p:ph idx="1" type="body"/>
          </p:nvPr>
        </p:nvSpPr>
        <p:spPr>
          <a:xfrm>
            <a:off x="831850" y="4589469"/>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1" name="Google Shape;41;p67"/>
          <p:cNvSpPr txBox="1"/>
          <p:nvPr>
            <p:ph idx="10" type="dt"/>
          </p:nvPr>
        </p:nvSpPr>
        <p:spPr>
          <a:xfrm>
            <a:off x="838201" y="6356356"/>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7"/>
          <p:cNvSpPr txBox="1"/>
          <p:nvPr>
            <p:ph idx="11" type="ftr"/>
          </p:nvPr>
        </p:nvSpPr>
        <p:spPr>
          <a:xfrm>
            <a:off x="4038602" y="6356356"/>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7"/>
          <p:cNvSpPr txBox="1"/>
          <p:nvPr>
            <p:ph idx="12" type="sldNum"/>
          </p:nvPr>
        </p:nvSpPr>
        <p:spPr>
          <a:xfrm>
            <a:off x="8610601" y="6356356"/>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68"/>
          <p:cNvSpPr txBox="1"/>
          <p:nvPr>
            <p:ph type="title"/>
          </p:nvPr>
        </p:nvSpPr>
        <p:spPr>
          <a:xfrm>
            <a:off x="839789" y="365129"/>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68"/>
          <p:cNvSpPr txBox="1"/>
          <p:nvPr>
            <p:ph idx="1" type="body"/>
          </p:nvPr>
        </p:nvSpPr>
        <p:spPr>
          <a:xfrm>
            <a:off x="839790"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68"/>
          <p:cNvSpPr txBox="1"/>
          <p:nvPr>
            <p:ph idx="2" type="body"/>
          </p:nvPr>
        </p:nvSpPr>
        <p:spPr>
          <a:xfrm>
            <a:off x="839790"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6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6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68"/>
          <p:cNvSpPr txBox="1"/>
          <p:nvPr>
            <p:ph idx="10" type="dt"/>
          </p:nvPr>
        </p:nvSpPr>
        <p:spPr>
          <a:xfrm>
            <a:off x="838201" y="6356356"/>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68"/>
          <p:cNvSpPr txBox="1"/>
          <p:nvPr>
            <p:ph idx="11" type="ftr"/>
          </p:nvPr>
        </p:nvSpPr>
        <p:spPr>
          <a:xfrm>
            <a:off x="4038602" y="6356356"/>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68"/>
          <p:cNvSpPr txBox="1"/>
          <p:nvPr>
            <p:ph idx="12" type="sldNum"/>
          </p:nvPr>
        </p:nvSpPr>
        <p:spPr>
          <a:xfrm>
            <a:off x="8610601" y="6356356"/>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69"/>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69"/>
          <p:cNvSpPr txBox="1"/>
          <p:nvPr>
            <p:ph idx="10" type="dt"/>
          </p:nvPr>
        </p:nvSpPr>
        <p:spPr>
          <a:xfrm>
            <a:off x="838201" y="6356356"/>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69"/>
          <p:cNvSpPr txBox="1"/>
          <p:nvPr>
            <p:ph idx="11" type="ftr"/>
          </p:nvPr>
        </p:nvSpPr>
        <p:spPr>
          <a:xfrm>
            <a:off x="4038602" y="6356356"/>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69"/>
          <p:cNvSpPr txBox="1"/>
          <p:nvPr>
            <p:ph idx="12" type="sldNum"/>
          </p:nvPr>
        </p:nvSpPr>
        <p:spPr>
          <a:xfrm>
            <a:off x="8610601" y="6356356"/>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70"/>
          <p:cNvSpPr txBox="1"/>
          <p:nvPr>
            <p:ph type="title"/>
          </p:nvPr>
        </p:nvSpPr>
        <p:spPr>
          <a:xfrm>
            <a:off x="839789" y="457200"/>
            <a:ext cx="3932238"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Times New Roman"/>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70"/>
          <p:cNvSpPr txBox="1"/>
          <p:nvPr>
            <p:ph idx="1" type="body"/>
          </p:nvPr>
        </p:nvSpPr>
        <p:spPr>
          <a:xfrm>
            <a:off x="5183190" y="987431"/>
            <a:ext cx="6172201"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70"/>
          <p:cNvSpPr txBox="1"/>
          <p:nvPr>
            <p:ph idx="2" type="body"/>
          </p:nvPr>
        </p:nvSpPr>
        <p:spPr>
          <a:xfrm>
            <a:off x="839789" y="2057400"/>
            <a:ext cx="3932238"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70"/>
          <p:cNvSpPr txBox="1"/>
          <p:nvPr>
            <p:ph idx="10" type="dt"/>
          </p:nvPr>
        </p:nvSpPr>
        <p:spPr>
          <a:xfrm>
            <a:off x="838201" y="6356356"/>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70"/>
          <p:cNvSpPr txBox="1"/>
          <p:nvPr>
            <p:ph idx="11" type="ftr"/>
          </p:nvPr>
        </p:nvSpPr>
        <p:spPr>
          <a:xfrm>
            <a:off x="4038602" y="6356356"/>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70"/>
          <p:cNvSpPr txBox="1"/>
          <p:nvPr>
            <p:ph idx="12" type="sldNum"/>
          </p:nvPr>
        </p:nvSpPr>
        <p:spPr>
          <a:xfrm>
            <a:off x="8610601" y="6356356"/>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71"/>
          <p:cNvSpPr txBox="1"/>
          <p:nvPr>
            <p:ph type="title"/>
          </p:nvPr>
        </p:nvSpPr>
        <p:spPr>
          <a:xfrm>
            <a:off x="839789" y="457200"/>
            <a:ext cx="3932238"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Times New Roman"/>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71"/>
          <p:cNvSpPr/>
          <p:nvPr>
            <p:ph idx="2" type="pic"/>
          </p:nvPr>
        </p:nvSpPr>
        <p:spPr>
          <a:xfrm>
            <a:off x="5183190" y="987431"/>
            <a:ext cx="6172201" cy="487362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Times New Roman"/>
                <a:ea typeface="Times New Roman"/>
                <a:cs typeface="Times New Roman"/>
                <a:sym typeface="Times New Roman"/>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Times New Roman"/>
                <a:ea typeface="Times New Roman"/>
                <a:cs typeface="Times New Roman"/>
                <a:sym typeface="Times New Roman"/>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Times New Roman"/>
                <a:ea typeface="Times New Roman"/>
                <a:cs typeface="Times New Roman"/>
                <a:sym typeface="Times New Roman"/>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Times New Roman"/>
                <a:ea typeface="Times New Roman"/>
                <a:cs typeface="Times New Roman"/>
                <a:sym typeface="Times New Roman"/>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Times New Roman"/>
                <a:ea typeface="Times New Roman"/>
                <a:cs typeface="Times New Roman"/>
                <a:sym typeface="Times New Roman"/>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Times New Roman"/>
                <a:ea typeface="Times New Roman"/>
                <a:cs typeface="Times New Roman"/>
                <a:sym typeface="Times New Roman"/>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Times New Roman"/>
                <a:ea typeface="Times New Roman"/>
                <a:cs typeface="Times New Roman"/>
                <a:sym typeface="Times New Roman"/>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Times New Roman"/>
                <a:ea typeface="Times New Roman"/>
                <a:cs typeface="Times New Roman"/>
                <a:sym typeface="Times New Roman"/>
              </a:defRPr>
            </a:lvl9pPr>
          </a:lstStyle>
          <a:p/>
        </p:txBody>
      </p:sp>
      <p:sp>
        <p:nvSpPr>
          <p:cNvPr id="68" name="Google Shape;68;p71"/>
          <p:cNvSpPr txBox="1"/>
          <p:nvPr>
            <p:ph idx="1" type="body"/>
          </p:nvPr>
        </p:nvSpPr>
        <p:spPr>
          <a:xfrm>
            <a:off x="839789" y="2057400"/>
            <a:ext cx="3932238"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71"/>
          <p:cNvSpPr txBox="1"/>
          <p:nvPr>
            <p:ph idx="10" type="dt"/>
          </p:nvPr>
        </p:nvSpPr>
        <p:spPr>
          <a:xfrm>
            <a:off x="838201" y="6356356"/>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71"/>
          <p:cNvSpPr txBox="1"/>
          <p:nvPr>
            <p:ph idx="11" type="ftr"/>
          </p:nvPr>
        </p:nvSpPr>
        <p:spPr>
          <a:xfrm>
            <a:off x="4038602" y="6356356"/>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71"/>
          <p:cNvSpPr txBox="1"/>
          <p:nvPr>
            <p:ph idx="12" type="sldNum"/>
          </p:nvPr>
        </p:nvSpPr>
        <p:spPr>
          <a:xfrm>
            <a:off x="8610601" y="6356356"/>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62"/>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Times New Roman"/>
              <a:buNone/>
              <a:defRPr b="0" i="0" sz="4400" u="none" cap="none" strike="noStrike">
                <a:solidFill>
                  <a:schemeClr val="dk1"/>
                </a:solidFill>
                <a:latin typeface="Times New Roman"/>
                <a:ea typeface="Times New Roman"/>
                <a:cs typeface="Times New Roman"/>
                <a:sym typeface="Times New Roma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62"/>
          <p:cNvSpPr txBox="1"/>
          <p:nvPr>
            <p:ph idx="1" type="body"/>
          </p:nvPr>
        </p:nvSpPr>
        <p:spPr>
          <a:xfrm>
            <a:off x="838202"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Times New Roman"/>
                <a:ea typeface="Times New Roman"/>
                <a:cs typeface="Times New Roman"/>
                <a:sym typeface="Times New Roman"/>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Times New Roman"/>
                <a:ea typeface="Times New Roman"/>
                <a:cs typeface="Times New Roman"/>
                <a:sym typeface="Times New Roman"/>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Times New Roman"/>
                <a:ea typeface="Times New Roman"/>
                <a:cs typeface="Times New Roman"/>
                <a:sym typeface="Times New Roman"/>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Times New Roman"/>
                <a:ea typeface="Times New Roman"/>
                <a:cs typeface="Times New Roman"/>
                <a:sym typeface="Times New Roman"/>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Times New Roman"/>
                <a:ea typeface="Times New Roman"/>
                <a:cs typeface="Times New Roman"/>
                <a:sym typeface="Times New Roman"/>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Times New Roman"/>
                <a:ea typeface="Times New Roman"/>
                <a:cs typeface="Times New Roman"/>
                <a:sym typeface="Times New Roman"/>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Times New Roman"/>
                <a:ea typeface="Times New Roman"/>
                <a:cs typeface="Times New Roman"/>
                <a:sym typeface="Times New Roman"/>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Times New Roman"/>
                <a:ea typeface="Times New Roman"/>
                <a:cs typeface="Times New Roman"/>
                <a:sym typeface="Times New Roman"/>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Times New Roman"/>
                <a:ea typeface="Times New Roman"/>
                <a:cs typeface="Times New Roman"/>
                <a:sym typeface="Times New Roman"/>
              </a:defRPr>
            </a:lvl9pPr>
          </a:lstStyle>
          <a:p/>
        </p:txBody>
      </p:sp>
      <p:sp>
        <p:nvSpPr>
          <p:cNvPr id="12" name="Google Shape;12;p62"/>
          <p:cNvSpPr txBox="1"/>
          <p:nvPr>
            <p:ph idx="10" type="dt"/>
          </p:nvPr>
        </p:nvSpPr>
        <p:spPr>
          <a:xfrm>
            <a:off x="838201" y="6356356"/>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Times New Roman"/>
                <a:ea typeface="Times New Roman"/>
                <a:cs typeface="Times New Roman"/>
                <a:sym typeface="Times New Roman"/>
              </a:defRPr>
            </a:lvl1pPr>
            <a:lvl2pPr lvl="1" marR="0" rtl="0" algn="l">
              <a:spcBef>
                <a:spcPts val="0"/>
              </a:spcBef>
              <a:spcAft>
                <a:spcPts val="0"/>
              </a:spcAft>
              <a:buSzPts val="1400"/>
              <a:buNone/>
              <a:defRPr b="0" i="0" sz="1800" u="none" cap="none" strike="noStrike">
                <a:solidFill>
                  <a:schemeClr val="dk1"/>
                </a:solidFill>
                <a:latin typeface="Times New Roman"/>
                <a:ea typeface="Times New Roman"/>
                <a:cs typeface="Times New Roman"/>
                <a:sym typeface="Times New Roman"/>
              </a:defRPr>
            </a:lvl2pPr>
            <a:lvl3pPr lvl="2" marR="0" rtl="0" algn="l">
              <a:spcBef>
                <a:spcPts val="0"/>
              </a:spcBef>
              <a:spcAft>
                <a:spcPts val="0"/>
              </a:spcAft>
              <a:buSzPts val="1400"/>
              <a:buNone/>
              <a:defRPr b="0" i="0" sz="1800" u="none" cap="none" strike="noStrike">
                <a:solidFill>
                  <a:schemeClr val="dk1"/>
                </a:solidFill>
                <a:latin typeface="Times New Roman"/>
                <a:ea typeface="Times New Roman"/>
                <a:cs typeface="Times New Roman"/>
                <a:sym typeface="Times New Roman"/>
              </a:defRPr>
            </a:lvl3pPr>
            <a:lvl4pPr lvl="3" marR="0" rtl="0" algn="l">
              <a:spcBef>
                <a:spcPts val="0"/>
              </a:spcBef>
              <a:spcAft>
                <a:spcPts val="0"/>
              </a:spcAft>
              <a:buSzPts val="1400"/>
              <a:buNone/>
              <a:defRPr b="0" i="0" sz="1800" u="none" cap="none" strike="noStrike">
                <a:solidFill>
                  <a:schemeClr val="dk1"/>
                </a:solidFill>
                <a:latin typeface="Times New Roman"/>
                <a:ea typeface="Times New Roman"/>
                <a:cs typeface="Times New Roman"/>
                <a:sym typeface="Times New Roman"/>
              </a:defRPr>
            </a:lvl4pPr>
            <a:lvl5pPr lvl="4" marR="0" rtl="0" algn="l">
              <a:spcBef>
                <a:spcPts val="0"/>
              </a:spcBef>
              <a:spcAft>
                <a:spcPts val="0"/>
              </a:spcAft>
              <a:buSzPts val="1400"/>
              <a:buNone/>
              <a:defRPr b="0" i="0" sz="1800" u="none" cap="none" strike="noStrike">
                <a:solidFill>
                  <a:schemeClr val="dk1"/>
                </a:solidFill>
                <a:latin typeface="Times New Roman"/>
                <a:ea typeface="Times New Roman"/>
                <a:cs typeface="Times New Roman"/>
                <a:sym typeface="Times New Roman"/>
              </a:defRPr>
            </a:lvl5pPr>
            <a:lvl6pPr lvl="5" marR="0" rtl="0" algn="l">
              <a:spcBef>
                <a:spcPts val="0"/>
              </a:spcBef>
              <a:spcAft>
                <a:spcPts val="0"/>
              </a:spcAft>
              <a:buSzPts val="1400"/>
              <a:buNone/>
              <a:defRPr b="0" i="0" sz="1800" u="none" cap="none" strike="noStrike">
                <a:solidFill>
                  <a:schemeClr val="dk1"/>
                </a:solidFill>
                <a:latin typeface="Times New Roman"/>
                <a:ea typeface="Times New Roman"/>
                <a:cs typeface="Times New Roman"/>
                <a:sym typeface="Times New Roman"/>
              </a:defRPr>
            </a:lvl6pPr>
            <a:lvl7pPr lvl="6" marR="0" rtl="0" algn="l">
              <a:spcBef>
                <a:spcPts val="0"/>
              </a:spcBef>
              <a:spcAft>
                <a:spcPts val="0"/>
              </a:spcAft>
              <a:buSzPts val="1400"/>
              <a:buNone/>
              <a:defRPr b="0" i="0" sz="1800" u="none" cap="none" strike="noStrike">
                <a:solidFill>
                  <a:schemeClr val="dk1"/>
                </a:solidFill>
                <a:latin typeface="Times New Roman"/>
                <a:ea typeface="Times New Roman"/>
                <a:cs typeface="Times New Roman"/>
                <a:sym typeface="Times New Roman"/>
              </a:defRPr>
            </a:lvl7pPr>
            <a:lvl8pPr lvl="7" marR="0" rtl="0" algn="l">
              <a:spcBef>
                <a:spcPts val="0"/>
              </a:spcBef>
              <a:spcAft>
                <a:spcPts val="0"/>
              </a:spcAft>
              <a:buSzPts val="1400"/>
              <a:buNone/>
              <a:defRPr b="0" i="0" sz="1800" u="none" cap="none" strike="noStrike">
                <a:solidFill>
                  <a:schemeClr val="dk1"/>
                </a:solidFill>
                <a:latin typeface="Times New Roman"/>
                <a:ea typeface="Times New Roman"/>
                <a:cs typeface="Times New Roman"/>
                <a:sym typeface="Times New Roman"/>
              </a:defRPr>
            </a:lvl8pPr>
            <a:lvl9pPr lvl="8" marR="0" rtl="0" algn="l">
              <a:spcBef>
                <a:spcPts val="0"/>
              </a:spcBef>
              <a:spcAft>
                <a:spcPts val="0"/>
              </a:spcAft>
              <a:buSzPts val="1400"/>
              <a:buNone/>
              <a:defRPr b="0" i="0" sz="1800" u="none" cap="none" strike="noStrike">
                <a:solidFill>
                  <a:schemeClr val="dk1"/>
                </a:solidFill>
                <a:latin typeface="Times New Roman"/>
                <a:ea typeface="Times New Roman"/>
                <a:cs typeface="Times New Roman"/>
                <a:sym typeface="Times New Roman"/>
              </a:defRPr>
            </a:lvl9pPr>
          </a:lstStyle>
          <a:p/>
        </p:txBody>
      </p:sp>
      <p:sp>
        <p:nvSpPr>
          <p:cNvPr id="13" name="Google Shape;13;p62"/>
          <p:cNvSpPr txBox="1"/>
          <p:nvPr>
            <p:ph idx="11" type="ftr"/>
          </p:nvPr>
        </p:nvSpPr>
        <p:spPr>
          <a:xfrm>
            <a:off x="4038602" y="6356356"/>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Times New Roman"/>
                <a:ea typeface="Times New Roman"/>
                <a:cs typeface="Times New Roman"/>
                <a:sym typeface="Times New Roman"/>
              </a:defRPr>
            </a:lvl1pPr>
            <a:lvl2pPr lvl="1" marR="0" rtl="0" algn="l">
              <a:spcBef>
                <a:spcPts val="0"/>
              </a:spcBef>
              <a:spcAft>
                <a:spcPts val="0"/>
              </a:spcAft>
              <a:buSzPts val="1400"/>
              <a:buNone/>
              <a:defRPr b="0" i="0" sz="1800" u="none" cap="none" strike="noStrike">
                <a:solidFill>
                  <a:schemeClr val="dk1"/>
                </a:solidFill>
                <a:latin typeface="Times New Roman"/>
                <a:ea typeface="Times New Roman"/>
                <a:cs typeface="Times New Roman"/>
                <a:sym typeface="Times New Roman"/>
              </a:defRPr>
            </a:lvl2pPr>
            <a:lvl3pPr lvl="2" marR="0" rtl="0" algn="l">
              <a:spcBef>
                <a:spcPts val="0"/>
              </a:spcBef>
              <a:spcAft>
                <a:spcPts val="0"/>
              </a:spcAft>
              <a:buSzPts val="1400"/>
              <a:buNone/>
              <a:defRPr b="0" i="0" sz="1800" u="none" cap="none" strike="noStrike">
                <a:solidFill>
                  <a:schemeClr val="dk1"/>
                </a:solidFill>
                <a:latin typeface="Times New Roman"/>
                <a:ea typeface="Times New Roman"/>
                <a:cs typeface="Times New Roman"/>
                <a:sym typeface="Times New Roman"/>
              </a:defRPr>
            </a:lvl3pPr>
            <a:lvl4pPr lvl="3" marR="0" rtl="0" algn="l">
              <a:spcBef>
                <a:spcPts val="0"/>
              </a:spcBef>
              <a:spcAft>
                <a:spcPts val="0"/>
              </a:spcAft>
              <a:buSzPts val="1400"/>
              <a:buNone/>
              <a:defRPr b="0" i="0" sz="1800" u="none" cap="none" strike="noStrike">
                <a:solidFill>
                  <a:schemeClr val="dk1"/>
                </a:solidFill>
                <a:latin typeface="Times New Roman"/>
                <a:ea typeface="Times New Roman"/>
                <a:cs typeface="Times New Roman"/>
                <a:sym typeface="Times New Roman"/>
              </a:defRPr>
            </a:lvl4pPr>
            <a:lvl5pPr lvl="4" marR="0" rtl="0" algn="l">
              <a:spcBef>
                <a:spcPts val="0"/>
              </a:spcBef>
              <a:spcAft>
                <a:spcPts val="0"/>
              </a:spcAft>
              <a:buSzPts val="1400"/>
              <a:buNone/>
              <a:defRPr b="0" i="0" sz="1800" u="none" cap="none" strike="noStrike">
                <a:solidFill>
                  <a:schemeClr val="dk1"/>
                </a:solidFill>
                <a:latin typeface="Times New Roman"/>
                <a:ea typeface="Times New Roman"/>
                <a:cs typeface="Times New Roman"/>
                <a:sym typeface="Times New Roman"/>
              </a:defRPr>
            </a:lvl5pPr>
            <a:lvl6pPr lvl="5" marR="0" rtl="0" algn="l">
              <a:spcBef>
                <a:spcPts val="0"/>
              </a:spcBef>
              <a:spcAft>
                <a:spcPts val="0"/>
              </a:spcAft>
              <a:buSzPts val="1400"/>
              <a:buNone/>
              <a:defRPr b="0" i="0" sz="1800" u="none" cap="none" strike="noStrike">
                <a:solidFill>
                  <a:schemeClr val="dk1"/>
                </a:solidFill>
                <a:latin typeface="Times New Roman"/>
                <a:ea typeface="Times New Roman"/>
                <a:cs typeface="Times New Roman"/>
                <a:sym typeface="Times New Roman"/>
              </a:defRPr>
            </a:lvl6pPr>
            <a:lvl7pPr lvl="6" marR="0" rtl="0" algn="l">
              <a:spcBef>
                <a:spcPts val="0"/>
              </a:spcBef>
              <a:spcAft>
                <a:spcPts val="0"/>
              </a:spcAft>
              <a:buSzPts val="1400"/>
              <a:buNone/>
              <a:defRPr b="0" i="0" sz="1800" u="none" cap="none" strike="noStrike">
                <a:solidFill>
                  <a:schemeClr val="dk1"/>
                </a:solidFill>
                <a:latin typeface="Times New Roman"/>
                <a:ea typeface="Times New Roman"/>
                <a:cs typeface="Times New Roman"/>
                <a:sym typeface="Times New Roman"/>
              </a:defRPr>
            </a:lvl7pPr>
            <a:lvl8pPr lvl="7" marR="0" rtl="0" algn="l">
              <a:spcBef>
                <a:spcPts val="0"/>
              </a:spcBef>
              <a:spcAft>
                <a:spcPts val="0"/>
              </a:spcAft>
              <a:buSzPts val="1400"/>
              <a:buNone/>
              <a:defRPr b="0" i="0" sz="1800" u="none" cap="none" strike="noStrike">
                <a:solidFill>
                  <a:schemeClr val="dk1"/>
                </a:solidFill>
                <a:latin typeface="Times New Roman"/>
                <a:ea typeface="Times New Roman"/>
                <a:cs typeface="Times New Roman"/>
                <a:sym typeface="Times New Roman"/>
              </a:defRPr>
            </a:lvl8pPr>
            <a:lvl9pPr lvl="8" marR="0" rtl="0" algn="l">
              <a:spcBef>
                <a:spcPts val="0"/>
              </a:spcBef>
              <a:spcAft>
                <a:spcPts val="0"/>
              </a:spcAft>
              <a:buSzPts val="1400"/>
              <a:buNone/>
              <a:defRPr b="0" i="0" sz="1800" u="none" cap="none" strike="noStrike">
                <a:solidFill>
                  <a:schemeClr val="dk1"/>
                </a:solidFill>
                <a:latin typeface="Times New Roman"/>
                <a:ea typeface="Times New Roman"/>
                <a:cs typeface="Times New Roman"/>
                <a:sym typeface="Times New Roman"/>
              </a:defRPr>
            </a:lvl9pPr>
          </a:lstStyle>
          <a:p/>
        </p:txBody>
      </p:sp>
      <p:sp>
        <p:nvSpPr>
          <p:cNvPr id="14" name="Google Shape;14;p62"/>
          <p:cNvSpPr txBox="1"/>
          <p:nvPr>
            <p:ph idx="12" type="sldNum"/>
          </p:nvPr>
        </p:nvSpPr>
        <p:spPr>
          <a:xfrm>
            <a:off x="8610601" y="6356356"/>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Times New Roman"/>
                <a:ea typeface="Times New Roman"/>
                <a:cs typeface="Times New Roman"/>
                <a:sym typeface="Times New Roman"/>
              </a:defRPr>
            </a:lvl1pPr>
            <a:lvl2pPr indent="0" lvl="1" marL="0" marR="0" rtl="0" algn="r">
              <a:spcBef>
                <a:spcPts val="0"/>
              </a:spcBef>
              <a:buNone/>
              <a:defRPr b="0" i="0" sz="1200" u="none" cap="none" strike="noStrike">
                <a:solidFill>
                  <a:srgbClr val="888888"/>
                </a:solidFill>
                <a:latin typeface="Times New Roman"/>
                <a:ea typeface="Times New Roman"/>
                <a:cs typeface="Times New Roman"/>
                <a:sym typeface="Times New Roman"/>
              </a:defRPr>
            </a:lvl2pPr>
            <a:lvl3pPr indent="0" lvl="2" marL="0" marR="0" rtl="0" algn="r">
              <a:spcBef>
                <a:spcPts val="0"/>
              </a:spcBef>
              <a:buNone/>
              <a:defRPr b="0" i="0" sz="1200" u="none" cap="none" strike="noStrike">
                <a:solidFill>
                  <a:srgbClr val="888888"/>
                </a:solidFill>
                <a:latin typeface="Times New Roman"/>
                <a:ea typeface="Times New Roman"/>
                <a:cs typeface="Times New Roman"/>
                <a:sym typeface="Times New Roman"/>
              </a:defRPr>
            </a:lvl3pPr>
            <a:lvl4pPr indent="0" lvl="3" marL="0" marR="0" rtl="0" algn="r">
              <a:spcBef>
                <a:spcPts val="0"/>
              </a:spcBef>
              <a:buNone/>
              <a:defRPr b="0" i="0" sz="1200" u="none" cap="none" strike="noStrike">
                <a:solidFill>
                  <a:srgbClr val="888888"/>
                </a:solidFill>
                <a:latin typeface="Times New Roman"/>
                <a:ea typeface="Times New Roman"/>
                <a:cs typeface="Times New Roman"/>
                <a:sym typeface="Times New Roman"/>
              </a:defRPr>
            </a:lvl4pPr>
            <a:lvl5pPr indent="0" lvl="4" marL="0" marR="0" rtl="0" algn="r">
              <a:spcBef>
                <a:spcPts val="0"/>
              </a:spcBef>
              <a:buNone/>
              <a:defRPr b="0" i="0" sz="1200" u="none" cap="none" strike="noStrike">
                <a:solidFill>
                  <a:srgbClr val="888888"/>
                </a:solidFill>
                <a:latin typeface="Times New Roman"/>
                <a:ea typeface="Times New Roman"/>
                <a:cs typeface="Times New Roman"/>
                <a:sym typeface="Times New Roman"/>
              </a:defRPr>
            </a:lvl5pPr>
            <a:lvl6pPr indent="0" lvl="5" marL="0" marR="0" rtl="0" algn="r">
              <a:spcBef>
                <a:spcPts val="0"/>
              </a:spcBef>
              <a:buNone/>
              <a:defRPr b="0" i="0" sz="1200" u="none" cap="none" strike="noStrike">
                <a:solidFill>
                  <a:srgbClr val="888888"/>
                </a:solidFill>
                <a:latin typeface="Times New Roman"/>
                <a:ea typeface="Times New Roman"/>
                <a:cs typeface="Times New Roman"/>
                <a:sym typeface="Times New Roman"/>
              </a:defRPr>
            </a:lvl6pPr>
            <a:lvl7pPr indent="0" lvl="6" marL="0" marR="0" rtl="0" algn="r">
              <a:spcBef>
                <a:spcPts val="0"/>
              </a:spcBef>
              <a:buNone/>
              <a:defRPr b="0" i="0" sz="1200" u="none" cap="none" strike="noStrike">
                <a:solidFill>
                  <a:srgbClr val="888888"/>
                </a:solidFill>
                <a:latin typeface="Times New Roman"/>
                <a:ea typeface="Times New Roman"/>
                <a:cs typeface="Times New Roman"/>
                <a:sym typeface="Times New Roman"/>
              </a:defRPr>
            </a:lvl7pPr>
            <a:lvl8pPr indent="0" lvl="7" marL="0" marR="0" rtl="0" algn="r">
              <a:spcBef>
                <a:spcPts val="0"/>
              </a:spcBef>
              <a:buNone/>
              <a:defRPr b="0" i="0" sz="1200" u="none" cap="none" strike="noStrike">
                <a:solidFill>
                  <a:srgbClr val="888888"/>
                </a:solidFill>
                <a:latin typeface="Times New Roman"/>
                <a:ea typeface="Times New Roman"/>
                <a:cs typeface="Times New Roman"/>
                <a:sym typeface="Times New Roman"/>
              </a:defRPr>
            </a:lvl8pPr>
            <a:lvl9pPr indent="0" lvl="8" marL="0" marR="0" rtl="0" algn="r">
              <a:spcBef>
                <a:spcPts val="0"/>
              </a:spcBef>
              <a:buNone/>
              <a:defRPr b="0" i="0" sz="1200" u="none" cap="none" strike="noStrike">
                <a:solidFill>
                  <a:srgbClr val="888888"/>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2.gi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2.gi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 Id="rId3" Type="http://schemas.openxmlformats.org/officeDocument/2006/relationships/image" Target="../media/image1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3.png"/><Relationship Id="rId4" Type="http://schemas.openxmlformats.org/officeDocument/2006/relationships/image" Target="../media/image4.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8.xml"/><Relationship Id="rId3" Type="http://schemas.openxmlformats.org/officeDocument/2006/relationships/image" Target="../media/image6.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1.xml"/><Relationship Id="rId3" Type="http://schemas.openxmlformats.org/officeDocument/2006/relationships/image" Target="../media/image12.png"/><Relationship Id="rId4" Type="http://schemas.openxmlformats.org/officeDocument/2006/relationships/image" Target="../media/image9.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4.xml"/><Relationship Id="rId3" Type="http://schemas.openxmlformats.org/officeDocument/2006/relationships/image" Target="../media/image7.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8.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9.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1.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graphicFrame>
        <p:nvGraphicFramePr>
          <p:cNvPr id="88" name="Google Shape;88;p1"/>
          <p:cNvGraphicFramePr/>
          <p:nvPr/>
        </p:nvGraphicFramePr>
        <p:xfrm>
          <a:off x="1233054" y="606115"/>
          <a:ext cx="3000000" cy="3000000"/>
        </p:xfrm>
        <a:graphic>
          <a:graphicData uri="http://schemas.openxmlformats.org/drawingml/2006/table">
            <a:tbl>
              <a:tblPr bandRow="1" firstRow="1">
                <a:noFill/>
                <a:tableStyleId>{932D2730-8787-492D-A3B1-9FBC55404D06}</a:tableStyleId>
              </a:tblPr>
              <a:tblGrid>
                <a:gridCol w="249250"/>
                <a:gridCol w="4083800"/>
                <a:gridCol w="480000"/>
                <a:gridCol w="2968500"/>
                <a:gridCol w="1945375"/>
              </a:tblGrid>
              <a:tr h="935900">
                <a:tc>
                  <a:txBody>
                    <a:bodyPr/>
                    <a:lstStyle/>
                    <a:p>
                      <a:pPr indent="0" lvl="0" marL="0" marR="0" rtl="0" algn="l">
                        <a:spcBef>
                          <a:spcPts val="0"/>
                        </a:spcBef>
                        <a:spcAft>
                          <a:spcPts val="0"/>
                        </a:spcAft>
                        <a:buNone/>
                      </a:pPr>
                      <a:r>
                        <a:t/>
                      </a:r>
                      <a:endParaRPr sz="1800"/>
                    </a:p>
                  </a:txBody>
                  <a:tcPr marT="45725" marB="45725" marR="91450" marL="91450"/>
                </a:tc>
                <a:tc gridSpan="2">
                  <a:txBody>
                    <a:bodyPr/>
                    <a:lstStyle/>
                    <a:p>
                      <a:pPr indent="0" lvl="0" marL="0" marR="0" rtl="0" algn="l">
                        <a:lnSpc>
                          <a:spcPct val="100000"/>
                        </a:lnSpc>
                        <a:spcBef>
                          <a:spcPts val="0"/>
                        </a:spcBef>
                        <a:spcAft>
                          <a:spcPts val="0"/>
                        </a:spcAft>
                        <a:buClr>
                          <a:schemeClr val="dk1"/>
                        </a:buClr>
                        <a:buSzPts val="1800"/>
                        <a:buFont typeface="Times New Roman"/>
                        <a:buNone/>
                      </a:pPr>
                      <a:r>
                        <a:rPr lang="en-US" sz="1800"/>
                        <a:t>P of Father or Mother to be carrier or affected</a:t>
                      </a:r>
                      <a:endParaRPr/>
                    </a:p>
                    <a:p>
                      <a:pPr indent="0" lvl="0" marL="0" marR="0" rtl="0" algn="l">
                        <a:spcBef>
                          <a:spcPts val="0"/>
                        </a:spcBef>
                        <a:spcAft>
                          <a:spcPts val="0"/>
                        </a:spcAft>
                        <a:buNone/>
                      </a:pPr>
                      <a:r>
                        <a:t/>
                      </a:r>
                      <a:endParaRPr sz="1800"/>
                    </a:p>
                  </a:txBody>
                  <a:tcPr marT="45725" marB="45725" marR="91450" marL="91450"/>
                </a:tc>
                <a:tc hMerge="1"/>
                <a:tc gridSpan="2">
                  <a:txBody>
                    <a:bodyPr/>
                    <a:lstStyle/>
                    <a:p>
                      <a:pPr indent="0" lvl="0" marL="0" marR="0" rtl="0" algn="l">
                        <a:lnSpc>
                          <a:spcPct val="100000"/>
                        </a:lnSpc>
                        <a:spcBef>
                          <a:spcPts val="0"/>
                        </a:spcBef>
                        <a:spcAft>
                          <a:spcPts val="0"/>
                        </a:spcAft>
                        <a:buClr>
                          <a:schemeClr val="dk1"/>
                        </a:buClr>
                        <a:buSzPts val="1800"/>
                        <a:buFont typeface="Times New Roman"/>
                        <a:buNone/>
                      </a:pPr>
                      <a:r>
                        <a:rPr lang="en-US" sz="1800"/>
                        <a:t>P child receive d allele from his parent (father or mother)</a:t>
                      </a:r>
                      <a:endParaRPr/>
                    </a:p>
                    <a:p>
                      <a:pPr indent="0" lvl="0" marL="0" marR="0" rtl="0" algn="l">
                        <a:spcBef>
                          <a:spcPts val="0"/>
                        </a:spcBef>
                        <a:spcAft>
                          <a:spcPts val="0"/>
                        </a:spcAft>
                        <a:buNone/>
                      </a:pPr>
                      <a:r>
                        <a:t/>
                      </a:r>
                      <a:endParaRPr sz="1800"/>
                    </a:p>
                  </a:txBody>
                  <a:tcPr marT="45725" marB="45725" marR="91450" marL="91450"/>
                </a:tc>
                <a:tc hMerge="1"/>
              </a:tr>
              <a:tr h="370850">
                <a:tc>
                  <a:txBody>
                    <a:bodyPr/>
                    <a:lstStyle/>
                    <a:p>
                      <a:pPr indent="0" lvl="0" marL="0" marR="0" rtl="0" algn="l">
                        <a:spcBef>
                          <a:spcPts val="0"/>
                        </a:spcBef>
                        <a:spcAft>
                          <a:spcPts val="0"/>
                        </a:spcAft>
                        <a:buNone/>
                      </a:pPr>
                      <a:r>
                        <a:t/>
                      </a:r>
                      <a:endParaRPr sz="1800"/>
                    </a:p>
                  </a:txBody>
                  <a:tcPr marT="45725" marB="45725" marR="91450" marL="91450"/>
                </a:tc>
                <a:tc>
                  <a:txBody>
                    <a:bodyPr/>
                    <a:lstStyle/>
                    <a:p>
                      <a:pPr indent="-342900" lvl="0" marL="342900" marR="0" rtl="0" algn="l">
                        <a:spcBef>
                          <a:spcPts val="0"/>
                        </a:spcBef>
                        <a:spcAft>
                          <a:spcPts val="0"/>
                        </a:spcAft>
                        <a:buClr>
                          <a:schemeClr val="dk1"/>
                        </a:buClr>
                        <a:buSzPts val="1800"/>
                        <a:buFont typeface="Times New Roman"/>
                        <a:buAutoNum type="arabicPeriod"/>
                      </a:pPr>
                      <a:r>
                        <a:rPr lang="en-US" sz="1800"/>
                        <a:t>If he is surely Nd. How?</a:t>
                      </a:r>
                      <a:br>
                        <a:rPr lang="en-US" sz="1800"/>
                      </a:br>
                      <a:r>
                        <a:rPr lang="en-US" sz="1800"/>
                        <a:t>From pedigree:</a:t>
                      </a:r>
                      <a:endParaRPr/>
                    </a:p>
                    <a:p>
                      <a:pPr indent="-342900" lvl="1" marL="800100" marR="0" rtl="0" algn="l">
                        <a:spcBef>
                          <a:spcPts val="0"/>
                        </a:spcBef>
                        <a:spcAft>
                          <a:spcPts val="0"/>
                        </a:spcAft>
                        <a:buClr>
                          <a:schemeClr val="dk1"/>
                        </a:buClr>
                        <a:buSzPts val="1800"/>
                        <a:buFont typeface="Arial"/>
                        <a:buChar char="•"/>
                      </a:pPr>
                      <a:r>
                        <a:rPr lang="en-US" sz="1800" u="none" cap="none" strike="noStrike"/>
                        <a:t>He has affected son</a:t>
                      </a:r>
                      <a:endParaRPr/>
                    </a:p>
                    <a:p>
                      <a:pPr indent="-342900" lvl="1" marL="800100" marR="0" rtl="0" algn="l">
                        <a:spcBef>
                          <a:spcPts val="0"/>
                        </a:spcBef>
                        <a:spcAft>
                          <a:spcPts val="0"/>
                        </a:spcAft>
                        <a:buClr>
                          <a:schemeClr val="dk1"/>
                        </a:buClr>
                        <a:buSzPts val="1800"/>
                        <a:buFont typeface="Arial"/>
                        <a:buChar char="•"/>
                      </a:pPr>
                      <a:r>
                        <a:rPr lang="en-US" sz="1800" u="none" cap="none" strike="noStrike"/>
                        <a:t>Or he has affected parent</a:t>
                      </a:r>
                      <a:endParaRPr/>
                    </a:p>
                    <a:p>
                      <a:pPr indent="-342900" lvl="0" marL="342900" marR="0" rtl="0" algn="l">
                        <a:spcBef>
                          <a:spcPts val="0"/>
                        </a:spcBef>
                        <a:spcAft>
                          <a:spcPts val="0"/>
                        </a:spcAft>
                        <a:buClr>
                          <a:schemeClr val="dk1"/>
                        </a:buClr>
                        <a:buSzPts val="1800"/>
                        <a:buFont typeface="Times New Roman"/>
                        <a:buAutoNum type="arabicPeriod"/>
                      </a:pPr>
                      <a:r>
                        <a:rPr lang="en-US" sz="1800"/>
                        <a:t>Using DNA finger print if present o</a:t>
                      </a:r>
                      <a:endParaRPr/>
                    </a:p>
                  </a:txBody>
                  <a:tcPr marT="45725" marB="45725" marR="91450" marL="91450"/>
                </a:tc>
                <a:tc>
                  <a:txBody>
                    <a:bodyPr/>
                    <a:lstStyle/>
                    <a:p>
                      <a:pPr indent="0" lvl="0" marL="0" marR="0" rtl="0" algn="l">
                        <a:spcBef>
                          <a:spcPts val="0"/>
                        </a:spcBef>
                        <a:spcAft>
                          <a:spcPts val="0"/>
                        </a:spcAft>
                        <a:buNone/>
                      </a:pPr>
                      <a:r>
                        <a:rPr lang="en-US" sz="1800"/>
                        <a:t>1</a:t>
                      </a:r>
                      <a:endParaRPr sz="1800"/>
                    </a:p>
                  </a:txBody>
                  <a:tcPr marT="45725" marB="45725" marR="91450" marL="91450"/>
                </a:tc>
                <a:tc>
                  <a:txBody>
                    <a:bodyPr/>
                    <a:lstStyle/>
                    <a:p>
                      <a:pPr indent="0" lvl="0" marL="0" marR="0" rtl="0" algn="l">
                        <a:lnSpc>
                          <a:spcPct val="100000"/>
                        </a:lnSpc>
                        <a:spcBef>
                          <a:spcPts val="0"/>
                        </a:spcBef>
                        <a:spcAft>
                          <a:spcPts val="0"/>
                        </a:spcAft>
                        <a:buClr>
                          <a:schemeClr val="dk1"/>
                        </a:buClr>
                        <a:buSzPts val="1800"/>
                        <a:buFont typeface="Times New Roman"/>
                        <a:buNone/>
                      </a:pPr>
                      <a:r>
                        <a:rPr lang="en-US" sz="1800"/>
                        <a:t>If parent is affected</a:t>
                      </a:r>
                      <a:endParaRPr/>
                    </a:p>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rPr lang="en-US" sz="1800"/>
                        <a:t>1</a:t>
                      </a:r>
                      <a:endParaRPr sz="1800"/>
                    </a:p>
                  </a:txBody>
                  <a:tcPr marT="45725" marB="45725" marR="91450" marL="91450"/>
                </a:tc>
              </a:tr>
              <a:tr h="370850">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lnSpc>
                          <a:spcPct val="100000"/>
                        </a:lnSpc>
                        <a:spcBef>
                          <a:spcPts val="0"/>
                        </a:spcBef>
                        <a:spcAft>
                          <a:spcPts val="0"/>
                        </a:spcAft>
                        <a:buClr>
                          <a:schemeClr val="dk1"/>
                        </a:buClr>
                        <a:buSzPts val="1800"/>
                        <a:buFont typeface="Times New Roman"/>
                        <a:buNone/>
                      </a:pPr>
                      <a:r>
                        <a:rPr lang="en-US" sz="1800"/>
                        <a:t>If he is affected (dd)</a:t>
                      </a:r>
                      <a:endParaRPr/>
                    </a:p>
                  </a:txBody>
                  <a:tcPr marT="45725" marB="45725" marR="91450" marL="91450"/>
                </a:tc>
                <a:tc>
                  <a:txBody>
                    <a:bodyPr/>
                    <a:lstStyle/>
                    <a:p>
                      <a:pPr indent="0" lvl="0" marL="0" marR="0" rtl="0" algn="l">
                        <a:spcBef>
                          <a:spcPts val="0"/>
                        </a:spcBef>
                        <a:spcAft>
                          <a:spcPts val="0"/>
                        </a:spcAft>
                        <a:buNone/>
                      </a:pPr>
                      <a:r>
                        <a:rPr lang="en-US" sz="1800"/>
                        <a:t>1</a:t>
                      </a:r>
                      <a:endParaRPr sz="1800"/>
                    </a:p>
                  </a:txBody>
                  <a:tcPr marT="45725" marB="45725" marR="91450" marL="91450"/>
                </a:tc>
                <a:tc rowSpan="4">
                  <a:txBody>
                    <a:bodyPr/>
                    <a:lstStyle/>
                    <a:p>
                      <a:pPr indent="0" lvl="0" marL="0" marR="0" rtl="0" algn="l">
                        <a:lnSpc>
                          <a:spcPct val="100000"/>
                        </a:lnSpc>
                        <a:spcBef>
                          <a:spcPts val="0"/>
                        </a:spcBef>
                        <a:spcAft>
                          <a:spcPts val="0"/>
                        </a:spcAft>
                        <a:buClr>
                          <a:schemeClr val="dk1"/>
                        </a:buClr>
                        <a:buSzPts val="1800"/>
                        <a:buFont typeface="Times New Roman"/>
                        <a:buNone/>
                      </a:pPr>
                      <a:r>
                        <a:rPr lang="en-US" sz="1800"/>
                        <a:t>If parent is normal and not NN</a:t>
                      </a:r>
                      <a:endParaRPr/>
                    </a:p>
                    <a:p>
                      <a:pPr indent="0" lvl="0" marL="0" marR="0" rtl="0" algn="l">
                        <a:spcBef>
                          <a:spcPts val="0"/>
                        </a:spcBef>
                        <a:spcAft>
                          <a:spcPts val="0"/>
                        </a:spcAft>
                        <a:buNone/>
                      </a:pPr>
                      <a:r>
                        <a:t/>
                      </a:r>
                      <a:endParaRPr sz="1800"/>
                    </a:p>
                  </a:txBody>
                  <a:tcPr marT="45725" marB="45725" marR="91450" marL="91450"/>
                </a:tc>
                <a:tc rowSpan="4">
                  <a:txBody>
                    <a:bodyPr/>
                    <a:lstStyle/>
                    <a:p>
                      <a:pPr indent="0" lvl="0" marL="0" marR="0" rtl="0" algn="l">
                        <a:spcBef>
                          <a:spcPts val="0"/>
                        </a:spcBef>
                        <a:spcAft>
                          <a:spcPts val="0"/>
                        </a:spcAft>
                        <a:buNone/>
                      </a:pPr>
                      <a:r>
                        <a:rPr lang="en-US" sz="1800"/>
                        <a:t>1/2</a:t>
                      </a:r>
                      <a:endParaRPr sz="1800"/>
                    </a:p>
                  </a:txBody>
                  <a:tcPr marT="45725" marB="45725" marR="91450" marL="91450"/>
                </a:tc>
              </a:tr>
              <a:tr h="370850">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lnSpc>
                          <a:spcPct val="100000"/>
                        </a:lnSpc>
                        <a:spcBef>
                          <a:spcPts val="0"/>
                        </a:spcBef>
                        <a:spcAft>
                          <a:spcPts val="0"/>
                        </a:spcAft>
                        <a:buClr>
                          <a:schemeClr val="dk1"/>
                        </a:buClr>
                        <a:buSzPts val="1800"/>
                        <a:buFont typeface="Times New Roman"/>
                        <a:buNone/>
                      </a:pPr>
                      <a:r>
                        <a:rPr lang="en-US" sz="1800"/>
                        <a:t>If he is surely NN</a:t>
                      </a:r>
                      <a:endParaRPr/>
                    </a:p>
                  </a:txBody>
                  <a:tcPr marT="45725" marB="45725" marR="91450" marL="91450"/>
                </a:tc>
                <a:tc>
                  <a:txBody>
                    <a:bodyPr/>
                    <a:lstStyle/>
                    <a:p>
                      <a:pPr indent="0" lvl="0" marL="0" marR="0" rtl="0" algn="l">
                        <a:spcBef>
                          <a:spcPts val="0"/>
                        </a:spcBef>
                        <a:spcAft>
                          <a:spcPts val="0"/>
                        </a:spcAft>
                        <a:buNone/>
                      </a:pPr>
                      <a:r>
                        <a:rPr lang="en-US" sz="1800"/>
                        <a:t>0</a:t>
                      </a:r>
                      <a:endParaRPr sz="1800"/>
                    </a:p>
                  </a:txBody>
                  <a:tcPr marT="45725" marB="45725" marR="91450" marL="91450"/>
                </a:tc>
                <a:tc vMerge="1"/>
                <a:tc vMerge="1"/>
              </a:tr>
              <a:tr h="370850">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lnSpc>
                          <a:spcPct val="100000"/>
                        </a:lnSpc>
                        <a:spcBef>
                          <a:spcPts val="0"/>
                        </a:spcBef>
                        <a:spcAft>
                          <a:spcPts val="0"/>
                        </a:spcAft>
                        <a:buClr>
                          <a:schemeClr val="dk1"/>
                        </a:buClr>
                        <a:buSzPts val="1800"/>
                        <a:buFont typeface="Times New Roman"/>
                        <a:buNone/>
                      </a:pPr>
                      <a:r>
                        <a:rPr lang="en-US" sz="1800"/>
                        <a:t>If he is normal, with normal parents and affected sibling (brother or sister</a:t>
                      </a:r>
                      <a:endParaRPr/>
                    </a:p>
                  </a:txBody>
                  <a:tcPr marT="45725" marB="45725" marR="91450" marL="91450"/>
                </a:tc>
                <a:tc>
                  <a:txBody>
                    <a:bodyPr/>
                    <a:lstStyle/>
                    <a:p>
                      <a:pPr indent="0" lvl="0" marL="0" marR="0" rtl="0" algn="l">
                        <a:spcBef>
                          <a:spcPts val="0"/>
                        </a:spcBef>
                        <a:spcAft>
                          <a:spcPts val="0"/>
                        </a:spcAft>
                        <a:buNone/>
                      </a:pPr>
                      <a:r>
                        <a:rPr lang="en-US" sz="1800"/>
                        <a:t>2/3</a:t>
                      </a:r>
                      <a:endParaRPr sz="1800"/>
                    </a:p>
                  </a:txBody>
                  <a:tcPr marT="45725" marB="45725" marR="91450" marL="91450"/>
                </a:tc>
                <a:tc vMerge="1"/>
                <a:tc vMerge="1"/>
              </a:tr>
              <a:tr h="370850">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lnSpc>
                          <a:spcPct val="100000"/>
                        </a:lnSpc>
                        <a:spcBef>
                          <a:spcPts val="0"/>
                        </a:spcBef>
                        <a:spcAft>
                          <a:spcPts val="0"/>
                        </a:spcAft>
                        <a:buClr>
                          <a:schemeClr val="dk1"/>
                        </a:buClr>
                        <a:buSzPts val="1800"/>
                        <a:buFont typeface="Times New Roman"/>
                        <a:buNone/>
                      </a:pPr>
                      <a:r>
                        <a:rPr lang="en-US" sz="1800"/>
                        <a:t>No family history, probability</a:t>
                      </a:r>
                      <a:r>
                        <a:rPr lang="en-US" sz="1800"/>
                        <a:t> of being hybrid is given in text</a:t>
                      </a:r>
                      <a:endParaRPr sz="1800"/>
                    </a:p>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rPr lang="en-US" sz="1800"/>
                        <a:t>P</a:t>
                      </a:r>
                      <a:endParaRPr sz="1800"/>
                    </a:p>
                  </a:txBody>
                  <a:tcPr marT="45725" marB="45725" marR="91450" marL="91450"/>
                </a:tc>
                <a:tc vMerge="1"/>
                <a:tc vMerge="1"/>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10"/>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t>How to prove the location of gene</a:t>
            </a:r>
            <a:endParaRPr/>
          </a:p>
        </p:txBody>
      </p:sp>
      <p:sp>
        <p:nvSpPr>
          <p:cNvPr id="334" name="Google Shape;334;p10"/>
          <p:cNvSpPr txBox="1"/>
          <p:nvPr>
            <p:ph idx="1" type="body"/>
          </p:nvPr>
        </p:nvSpPr>
        <p:spPr>
          <a:xfrm>
            <a:off x="838202"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The proof of gene location is by elimination.</a:t>
            </a:r>
            <a:endParaRPr/>
          </a:p>
          <a:p>
            <a:pPr indent="-228600" lvl="1" marL="685800" rtl="0" algn="l">
              <a:lnSpc>
                <a:spcPct val="90000"/>
              </a:lnSpc>
              <a:spcBef>
                <a:spcPts val="500"/>
              </a:spcBef>
              <a:spcAft>
                <a:spcPts val="0"/>
              </a:spcAft>
              <a:buClr>
                <a:schemeClr val="dk1"/>
              </a:buClr>
              <a:buSzPts val="2400"/>
              <a:buChar char="•"/>
            </a:pPr>
            <a:r>
              <a:rPr lang="en-US"/>
              <a:t>If it is locate on non homologous part of X, then ….. So it is not the case</a:t>
            </a:r>
            <a:endParaRPr/>
          </a:p>
          <a:p>
            <a:pPr indent="-228600" lvl="1" marL="685800" rtl="0" algn="l">
              <a:lnSpc>
                <a:spcPct val="90000"/>
              </a:lnSpc>
              <a:spcBef>
                <a:spcPts val="500"/>
              </a:spcBef>
              <a:spcAft>
                <a:spcPts val="0"/>
              </a:spcAft>
              <a:buClr>
                <a:schemeClr val="dk1"/>
              </a:buClr>
              <a:buSzPts val="2400"/>
              <a:buChar char="•"/>
            </a:pPr>
            <a:r>
              <a:rPr lang="en-US"/>
              <a:t>If it is locate on non homologous part of Y, then ….. So it is not the case</a:t>
            </a:r>
            <a:endParaRPr/>
          </a:p>
          <a:p>
            <a:pPr indent="-228600" lvl="1" marL="685800" rtl="0" algn="l">
              <a:lnSpc>
                <a:spcPct val="90000"/>
              </a:lnSpc>
              <a:spcBef>
                <a:spcPts val="500"/>
              </a:spcBef>
              <a:spcAft>
                <a:spcPts val="0"/>
              </a:spcAft>
              <a:buClr>
                <a:schemeClr val="dk1"/>
              </a:buClr>
              <a:buSzPts val="2400"/>
              <a:buChar char="•"/>
            </a:pPr>
            <a:r>
              <a:rPr lang="en-US"/>
              <a:t>If it is locate on homologous part of X and Y, then ….. So it is not the case</a:t>
            </a:r>
            <a:endParaRPr/>
          </a:p>
          <a:p>
            <a:pPr indent="-228600" lvl="1" marL="685800" rtl="0" algn="l">
              <a:lnSpc>
                <a:spcPct val="90000"/>
              </a:lnSpc>
              <a:spcBef>
                <a:spcPts val="500"/>
              </a:spcBef>
              <a:spcAft>
                <a:spcPts val="0"/>
              </a:spcAft>
              <a:buClr>
                <a:schemeClr val="dk1"/>
              </a:buClr>
              <a:buSzPts val="2400"/>
              <a:buChar char="•"/>
            </a:pPr>
            <a:r>
              <a:rPr lang="en-US"/>
              <a:t>If it is locate on an autosome, then .... So it is not the case</a:t>
            </a:r>
            <a:endParaRPr/>
          </a:p>
          <a:p>
            <a:pPr indent="-76200" lvl="1" marL="685800" rtl="0" algn="l">
              <a:lnSpc>
                <a:spcPct val="90000"/>
              </a:lnSpc>
              <a:spcBef>
                <a:spcPts val="500"/>
              </a:spcBef>
              <a:spcAft>
                <a:spcPts val="0"/>
              </a:spcAft>
              <a:buClr>
                <a:schemeClr val="dk1"/>
              </a:buClr>
              <a:buSzPts val="2400"/>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11"/>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5400"/>
              <a:buFont typeface="Times New Roman"/>
              <a:buNone/>
            </a:pPr>
            <a:r>
              <a:rPr lang="en-US" sz="5400"/>
              <a:t>Determination of gene location if</a:t>
            </a:r>
            <a:br>
              <a:rPr lang="en-US" sz="5400"/>
            </a:br>
            <a:r>
              <a:rPr lang="en-US" sz="5400"/>
              <a:t>Disease is Recessive</a:t>
            </a:r>
            <a:endParaRPr sz="5400"/>
          </a:p>
        </p:txBody>
      </p:sp>
      <p:sp>
        <p:nvSpPr>
          <p:cNvPr id="340" name="Google Shape;340;p11"/>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2400"/>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12"/>
          <p:cNvSpPr txBox="1"/>
          <p:nvPr>
            <p:ph type="title"/>
          </p:nvPr>
        </p:nvSpPr>
        <p:spPr>
          <a:xfrm>
            <a:off x="569796" y="136400"/>
            <a:ext cx="11622204"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Times New Roman"/>
              <a:buNone/>
            </a:pPr>
            <a:r>
              <a:rPr lang="en-US"/>
              <a:t>If disease is recessive </a:t>
            </a:r>
            <a:br>
              <a:rPr lang="en-US"/>
            </a:br>
            <a:r>
              <a:rPr lang="en-US"/>
              <a:t>(X-linked characteristics and denying)</a:t>
            </a:r>
            <a:endParaRPr/>
          </a:p>
        </p:txBody>
      </p:sp>
      <p:sp>
        <p:nvSpPr>
          <p:cNvPr id="346" name="Google Shape;346;p12"/>
          <p:cNvSpPr txBox="1"/>
          <p:nvPr/>
        </p:nvSpPr>
        <p:spPr>
          <a:xfrm>
            <a:off x="297180" y="4112617"/>
            <a:ext cx="1683327"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X linked</a:t>
            </a:r>
            <a:endParaRPr/>
          </a:p>
        </p:txBody>
      </p:sp>
      <p:sp>
        <p:nvSpPr>
          <p:cNvPr id="347" name="Google Shape;347;p12"/>
          <p:cNvSpPr txBox="1"/>
          <p:nvPr/>
        </p:nvSpPr>
        <p:spPr>
          <a:xfrm>
            <a:off x="2486573" y="1506026"/>
            <a:ext cx="246756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Characteristic</a:t>
            </a:r>
            <a:endParaRPr/>
          </a:p>
        </p:txBody>
      </p:sp>
      <p:sp>
        <p:nvSpPr>
          <p:cNvPr id="348" name="Google Shape;348;p12"/>
          <p:cNvSpPr txBox="1"/>
          <p:nvPr/>
        </p:nvSpPr>
        <p:spPr>
          <a:xfrm>
            <a:off x="2505727" y="2481401"/>
            <a:ext cx="3172371" cy="163121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Every affected girl should have affected father</a:t>
            </a:r>
            <a:endParaRPr/>
          </a:p>
          <a:p>
            <a:pPr indent="0" lvl="0" marL="0" marR="0" rtl="0" algn="l">
              <a:spcBef>
                <a:spcPts val="0"/>
              </a:spcBef>
              <a:spcAft>
                <a:spcPts val="0"/>
              </a:spcAft>
              <a:buNone/>
            </a:pPr>
            <a:r>
              <a:t/>
            </a:r>
            <a:endParaRPr sz="20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Every normal boy should have normal mother</a:t>
            </a:r>
            <a:endParaRPr/>
          </a:p>
        </p:txBody>
      </p:sp>
      <p:sp>
        <p:nvSpPr>
          <p:cNvPr id="349" name="Google Shape;349;p12"/>
          <p:cNvSpPr txBox="1"/>
          <p:nvPr/>
        </p:nvSpPr>
        <p:spPr>
          <a:xfrm>
            <a:off x="7096038" y="1506026"/>
            <a:ext cx="2689407"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How to Deny</a:t>
            </a:r>
            <a:endParaRPr/>
          </a:p>
        </p:txBody>
      </p:sp>
      <p:grpSp>
        <p:nvGrpSpPr>
          <p:cNvPr id="350" name="Google Shape;350;p12"/>
          <p:cNvGrpSpPr/>
          <p:nvPr/>
        </p:nvGrpSpPr>
        <p:grpSpPr>
          <a:xfrm>
            <a:off x="6237027" y="2826123"/>
            <a:ext cx="1440000" cy="1080000"/>
            <a:chOff x="1187200" y="2594451"/>
            <a:chExt cx="1746388" cy="1332167"/>
          </a:xfrm>
        </p:grpSpPr>
        <p:grpSp>
          <p:nvGrpSpPr>
            <p:cNvPr id="351" name="Google Shape;351;p12"/>
            <p:cNvGrpSpPr/>
            <p:nvPr/>
          </p:nvGrpSpPr>
          <p:grpSpPr>
            <a:xfrm>
              <a:off x="1187200" y="2594451"/>
              <a:ext cx="1746388" cy="1332167"/>
              <a:chOff x="1187200" y="2318619"/>
              <a:chExt cx="2146550" cy="1607999"/>
            </a:xfrm>
          </p:grpSpPr>
          <p:cxnSp>
            <p:nvCxnSpPr>
              <p:cNvPr id="352" name="Google Shape;352;p12"/>
              <p:cNvCxnSpPr/>
              <p:nvPr/>
            </p:nvCxnSpPr>
            <p:spPr>
              <a:xfrm>
                <a:off x="1720850" y="2588619"/>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353" name="Google Shape;353;p12"/>
              <p:cNvCxnSpPr/>
              <p:nvPr/>
            </p:nvCxnSpPr>
            <p:spPr>
              <a:xfrm>
                <a:off x="2228850" y="2588619"/>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354" name="Google Shape;354;p12"/>
              <p:cNvCxnSpPr/>
              <p:nvPr/>
            </p:nvCxnSpPr>
            <p:spPr>
              <a:xfrm>
                <a:off x="1339850" y="2969619"/>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355" name="Google Shape;355;p12"/>
              <p:cNvCxnSpPr/>
              <p:nvPr/>
            </p:nvCxnSpPr>
            <p:spPr>
              <a:xfrm>
                <a:off x="2235199" y="2975969"/>
                <a:ext cx="6350" cy="381000"/>
              </a:xfrm>
              <a:prstGeom prst="straightConnector1">
                <a:avLst/>
              </a:prstGeom>
              <a:noFill/>
              <a:ln cap="flat" cmpd="sng" w="9525">
                <a:solidFill>
                  <a:schemeClr val="dk1"/>
                </a:solidFill>
                <a:prstDash val="solid"/>
                <a:miter lim="800000"/>
                <a:headEnd len="sm" w="sm" type="none"/>
                <a:tailEnd len="sm" w="sm" type="none"/>
              </a:ln>
            </p:spPr>
          </p:cxnSp>
          <p:sp>
            <p:nvSpPr>
              <p:cNvPr id="356" name="Google Shape;356;p12"/>
              <p:cNvSpPr/>
              <p:nvPr/>
            </p:nvSpPr>
            <p:spPr>
              <a:xfrm>
                <a:off x="1939525" y="3350618"/>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sp>
            <p:nvSpPr>
              <p:cNvPr id="357" name="Google Shape;357;p12"/>
              <p:cNvSpPr/>
              <p:nvPr/>
            </p:nvSpPr>
            <p:spPr>
              <a:xfrm>
                <a:off x="1187200" y="2318619"/>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Times New Roman"/>
                  <a:ea typeface="Times New Roman"/>
                  <a:cs typeface="Times New Roman"/>
                  <a:sym typeface="Times New Roman"/>
                </a:endParaRPr>
              </a:p>
            </p:txBody>
          </p:sp>
        </p:grpSp>
        <p:cxnSp>
          <p:nvCxnSpPr>
            <p:cNvPr id="358" name="Google Shape;358;p12"/>
            <p:cNvCxnSpPr/>
            <p:nvPr/>
          </p:nvCxnSpPr>
          <p:spPr>
            <a:xfrm>
              <a:off x="1316198" y="3133725"/>
              <a:ext cx="0" cy="314325"/>
            </a:xfrm>
            <a:prstGeom prst="straightConnector1">
              <a:avLst/>
            </a:prstGeom>
            <a:noFill/>
            <a:ln cap="flat" cmpd="sng" w="9525">
              <a:solidFill>
                <a:schemeClr val="dk1"/>
              </a:solidFill>
              <a:prstDash val="solid"/>
              <a:miter lim="800000"/>
              <a:headEnd len="sm" w="sm" type="none"/>
              <a:tailEnd len="sm" w="sm" type="none"/>
            </a:ln>
          </p:spPr>
        </p:cxnSp>
        <p:cxnSp>
          <p:nvCxnSpPr>
            <p:cNvPr id="359" name="Google Shape;359;p12"/>
            <p:cNvCxnSpPr/>
            <p:nvPr/>
          </p:nvCxnSpPr>
          <p:spPr>
            <a:xfrm>
              <a:off x="2933588" y="3140360"/>
              <a:ext cx="0" cy="314325"/>
            </a:xfrm>
            <a:prstGeom prst="straightConnector1">
              <a:avLst/>
            </a:prstGeom>
            <a:noFill/>
            <a:ln cap="flat" cmpd="sng" w="9525">
              <a:solidFill>
                <a:schemeClr val="dk1"/>
              </a:solidFill>
              <a:prstDash val="solid"/>
              <a:miter lim="800000"/>
              <a:headEnd len="sm" w="sm" type="none"/>
              <a:tailEnd len="sm" w="sm" type="none"/>
            </a:ln>
          </p:spPr>
        </p:cxnSp>
      </p:grpSp>
      <p:sp>
        <p:nvSpPr>
          <p:cNvPr id="360" name="Google Shape;360;p12"/>
          <p:cNvSpPr txBox="1"/>
          <p:nvPr/>
        </p:nvSpPr>
        <p:spPr>
          <a:xfrm>
            <a:off x="6691630" y="2015899"/>
            <a:ext cx="466217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Look for normal father and affected daughter</a:t>
            </a:r>
            <a:endParaRPr/>
          </a:p>
        </p:txBody>
      </p:sp>
      <p:sp>
        <p:nvSpPr>
          <p:cNvPr id="361" name="Google Shape;361;p12"/>
          <p:cNvSpPr txBox="1"/>
          <p:nvPr/>
        </p:nvSpPr>
        <p:spPr>
          <a:xfrm>
            <a:off x="7775617" y="2638625"/>
            <a:ext cx="4084287" cy="123110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Daughter is affected should be X</a:t>
            </a:r>
            <a:r>
              <a:rPr baseline="30000" lang="en-US" sz="1800">
                <a:solidFill>
                  <a:schemeClr val="dk1"/>
                </a:solidFill>
                <a:latin typeface="Times New Roman"/>
                <a:ea typeface="Times New Roman"/>
                <a:cs typeface="Times New Roman"/>
                <a:sym typeface="Times New Roman"/>
              </a:rPr>
              <a:t>d </a:t>
            </a:r>
            <a:r>
              <a:rPr lang="en-US" sz="1800">
                <a:solidFill>
                  <a:schemeClr val="dk1"/>
                </a:solidFill>
                <a:latin typeface="Times New Roman"/>
                <a:ea typeface="Times New Roman"/>
                <a:cs typeface="Times New Roman"/>
                <a:sym typeface="Times New Roman"/>
              </a:rPr>
              <a:t>X</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 should inherit X</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 from her father whose genotype should be X</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Y who </a:t>
            </a:r>
            <a:r>
              <a:rPr lang="en-US" sz="2000">
                <a:solidFill>
                  <a:schemeClr val="dk1"/>
                </a:solidFill>
                <a:latin typeface="Times New Roman"/>
                <a:ea typeface="Times New Roman"/>
                <a:cs typeface="Times New Roman"/>
                <a:sym typeface="Times New Roman"/>
              </a:rPr>
              <a:t>should</a:t>
            </a:r>
            <a:r>
              <a:rPr lang="en-US" sz="1800">
                <a:solidFill>
                  <a:schemeClr val="dk1"/>
                </a:solidFill>
                <a:latin typeface="Times New Roman"/>
                <a:ea typeface="Times New Roman"/>
                <a:cs typeface="Times New Roman"/>
                <a:sym typeface="Times New Roman"/>
              </a:rPr>
              <a:t> be affected which is not the case</a:t>
            </a:r>
            <a:endParaRPr sz="1800">
              <a:solidFill>
                <a:schemeClr val="dk1"/>
              </a:solidFill>
              <a:latin typeface="Times New Roman"/>
              <a:ea typeface="Times New Roman"/>
              <a:cs typeface="Times New Roman"/>
              <a:sym typeface="Times New Roman"/>
            </a:endParaRPr>
          </a:p>
        </p:txBody>
      </p:sp>
      <p:grpSp>
        <p:nvGrpSpPr>
          <p:cNvPr id="362" name="Google Shape;362;p12"/>
          <p:cNvGrpSpPr/>
          <p:nvPr/>
        </p:nvGrpSpPr>
        <p:grpSpPr>
          <a:xfrm>
            <a:off x="6237027" y="5378611"/>
            <a:ext cx="1440000" cy="1080000"/>
            <a:chOff x="1176600" y="4316852"/>
            <a:chExt cx="2458900" cy="1614351"/>
          </a:xfrm>
        </p:grpSpPr>
        <p:cxnSp>
          <p:nvCxnSpPr>
            <p:cNvPr id="363" name="Google Shape;363;p12"/>
            <p:cNvCxnSpPr/>
            <p:nvPr/>
          </p:nvCxnSpPr>
          <p:spPr>
            <a:xfrm>
              <a:off x="1752600" y="4622853"/>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364" name="Google Shape;364;p12"/>
            <p:cNvCxnSpPr/>
            <p:nvPr/>
          </p:nvCxnSpPr>
          <p:spPr>
            <a:xfrm>
              <a:off x="2260600" y="4622853"/>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365" name="Google Shape;365;p12"/>
            <p:cNvCxnSpPr/>
            <p:nvPr/>
          </p:nvCxnSpPr>
          <p:spPr>
            <a:xfrm>
              <a:off x="1371600" y="5003853"/>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366" name="Google Shape;366;p12"/>
            <p:cNvCxnSpPr/>
            <p:nvPr/>
          </p:nvCxnSpPr>
          <p:spPr>
            <a:xfrm>
              <a:off x="1371600" y="5003853"/>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367" name="Google Shape;367;p12"/>
            <p:cNvCxnSpPr/>
            <p:nvPr/>
          </p:nvCxnSpPr>
          <p:spPr>
            <a:xfrm>
              <a:off x="2266950" y="5010203"/>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368" name="Google Shape;368;p12"/>
            <p:cNvCxnSpPr/>
            <p:nvPr/>
          </p:nvCxnSpPr>
          <p:spPr>
            <a:xfrm>
              <a:off x="3365500" y="5003853"/>
              <a:ext cx="6350" cy="381000"/>
            </a:xfrm>
            <a:prstGeom prst="straightConnector1">
              <a:avLst/>
            </a:prstGeom>
            <a:noFill/>
            <a:ln cap="flat" cmpd="sng" w="9525">
              <a:solidFill>
                <a:schemeClr val="dk1"/>
              </a:solidFill>
              <a:prstDash val="solid"/>
              <a:miter lim="800000"/>
              <a:headEnd len="sm" w="sm" type="none"/>
              <a:tailEnd len="sm" w="sm" type="none"/>
            </a:ln>
          </p:spPr>
        </p:cxnSp>
        <p:sp>
          <p:nvSpPr>
            <p:cNvPr id="369" name="Google Shape;369;p12"/>
            <p:cNvSpPr/>
            <p:nvPr/>
          </p:nvSpPr>
          <p:spPr>
            <a:xfrm>
              <a:off x="1176600" y="4316852"/>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370" name="Google Shape;370;p12"/>
            <p:cNvSpPr/>
            <p:nvPr/>
          </p:nvSpPr>
          <p:spPr>
            <a:xfrm>
              <a:off x="3095500" y="5391203"/>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sp>
        <p:nvSpPr>
          <p:cNvPr id="371" name="Google Shape;371;p12"/>
          <p:cNvSpPr txBox="1"/>
          <p:nvPr/>
        </p:nvSpPr>
        <p:spPr>
          <a:xfrm>
            <a:off x="7914208" y="5147284"/>
            <a:ext cx="3945696"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mother is affected should be X</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X</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 should give her son X</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 whose genotype should be X</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Y who should be affected which is not the case</a:t>
            </a:r>
            <a:endParaRPr/>
          </a:p>
        </p:txBody>
      </p:sp>
      <p:sp>
        <p:nvSpPr>
          <p:cNvPr id="372" name="Google Shape;372;p12"/>
          <p:cNvSpPr txBox="1"/>
          <p:nvPr/>
        </p:nvSpPr>
        <p:spPr>
          <a:xfrm>
            <a:off x="6925238" y="4675595"/>
            <a:ext cx="442856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Look for affected mother and normal son</a:t>
            </a:r>
            <a:endParaRPr/>
          </a:p>
        </p:txBody>
      </p:sp>
      <p:cxnSp>
        <p:nvCxnSpPr>
          <p:cNvPr id="373" name="Google Shape;373;p12"/>
          <p:cNvCxnSpPr/>
          <p:nvPr/>
        </p:nvCxnSpPr>
        <p:spPr>
          <a:xfrm flipH="1" rot="10800000">
            <a:off x="1760561" y="2041950"/>
            <a:ext cx="10431439" cy="31791"/>
          </a:xfrm>
          <a:prstGeom prst="straightConnector1">
            <a:avLst/>
          </a:prstGeom>
          <a:noFill/>
          <a:ln cap="flat" cmpd="sng" w="9525">
            <a:solidFill>
              <a:schemeClr val="dk1"/>
            </a:solidFill>
            <a:prstDash val="solid"/>
            <a:miter lim="800000"/>
            <a:headEnd len="sm" w="sm" type="none"/>
            <a:tailEnd len="sm" w="sm" type="none"/>
          </a:ln>
        </p:spPr>
      </p:cxnSp>
      <p:cxnSp>
        <p:nvCxnSpPr>
          <p:cNvPr id="374" name="Google Shape;374;p12"/>
          <p:cNvCxnSpPr/>
          <p:nvPr/>
        </p:nvCxnSpPr>
        <p:spPr>
          <a:xfrm>
            <a:off x="5678098" y="1486552"/>
            <a:ext cx="0" cy="5329827"/>
          </a:xfrm>
          <a:prstGeom prst="straightConnector1">
            <a:avLst/>
          </a:prstGeom>
          <a:noFill/>
          <a:ln cap="flat" cmpd="sng" w="9525">
            <a:solidFill>
              <a:schemeClr val="dk1"/>
            </a:solidFill>
            <a:prstDash val="solid"/>
            <a:miter lim="800000"/>
            <a:headEnd len="sm" w="sm" type="none"/>
            <a:tailEnd len="sm" w="sm" type="none"/>
          </a:ln>
        </p:spPr>
      </p:cxnSp>
      <p:cxnSp>
        <p:nvCxnSpPr>
          <p:cNvPr id="375" name="Google Shape;375;p12"/>
          <p:cNvCxnSpPr/>
          <p:nvPr/>
        </p:nvCxnSpPr>
        <p:spPr>
          <a:xfrm>
            <a:off x="5678098" y="4675595"/>
            <a:ext cx="6513902" cy="0"/>
          </a:xfrm>
          <a:prstGeom prst="straightConnector1">
            <a:avLst/>
          </a:prstGeom>
          <a:noFill/>
          <a:ln cap="flat" cmpd="sng" w="9525">
            <a:solidFill>
              <a:schemeClr val="dk1"/>
            </a:solidFill>
            <a:prstDash val="solid"/>
            <a:miter lim="800000"/>
            <a:headEnd len="sm" w="sm" type="none"/>
            <a:tailEnd len="sm" w="sm"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13"/>
          <p:cNvSpPr txBox="1"/>
          <p:nvPr/>
        </p:nvSpPr>
        <p:spPr>
          <a:xfrm>
            <a:off x="297180" y="4112617"/>
            <a:ext cx="1683327"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Y linked</a:t>
            </a:r>
            <a:endParaRPr/>
          </a:p>
        </p:txBody>
      </p:sp>
      <p:sp>
        <p:nvSpPr>
          <p:cNvPr id="382" name="Google Shape;382;p13"/>
          <p:cNvSpPr txBox="1"/>
          <p:nvPr/>
        </p:nvSpPr>
        <p:spPr>
          <a:xfrm>
            <a:off x="2486573" y="1506026"/>
            <a:ext cx="246756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Characteristic</a:t>
            </a:r>
            <a:endParaRPr/>
          </a:p>
        </p:txBody>
      </p:sp>
      <p:sp>
        <p:nvSpPr>
          <p:cNvPr id="383" name="Google Shape;383;p13"/>
          <p:cNvSpPr txBox="1"/>
          <p:nvPr/>
        </p:nvSpPr>
        <p:spPr>
          <a:xfrm>
            <a:off x="2505727" y="2481401"/>
            <a:ext cx="3172371" cy="163121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Every affected father should have all his sons affected</a:t>
            </a:r>
            <a:endParaRPr/>
          </a:p>
          <a:p>
            <a:pPr indent="0" lvl="0" marL="0" marR="0" rtl="0" algn="l">
              <a:spcBef>
                <a:spcPts val="0"/>
              </a:spcBef>
              <a:spcAft>
                <a:spcPts val="0"/>
              </a:spcAft>
              <a:buNone/>
            </a:pPr>
            <a:r>
              <a:t/>
            </a:r>
            <a:endParaRPr sz="20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No females should be affected</a:t>
            </a:r>
            <a:endParaRPr sz="2000">
              <a:solidFill>
                <a:schemeClr val="dk1"/>
              </a:solidFill>
              <a:latin typeface="Times New Roman"/>
              <a:ea typeface="Times New Roman"/>
              <a:cs typeface="Times New Roman"/>
              <a:sym typeface="Times New Roman"/>
            </a:endParaRPr>
          </a:p>
        </p:txBody>
      </p:sp>
      <p:sp>
        <p:nvSpPr>
          <p:cNvPr id="384" name="Google Shape;384;p13"/>
          <p:cNvSpPr txBox="1"/>
          <p:nvPr/>
        </p:nvSpPr>
        <p:spPr>
          <a:xfrm>
            <a:off x="7096038" y="1506026"/>
            <a:ext cx="2689407"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How to Deny</a:t>
            </a:r>
            <a:endParaRPr/>
          </a:p>
        </p:txBody>
      </p:sp>
      <p:sp>
        <p:nvSpPr>
          <p:cNvPr id="385" name="Google Shape;385;p13"/>
          <p:cNvSpPr txBox="1"/>
          <p:nvPr/>
        </p:nvSpPr>
        <p:spPr>
          <a:xfrm>
            <a:off x="6691630" y="2015899"/>
            <a:ext cx="466217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Look for normal father and affected son</a:t>
            </a:r>
            <a:endParaRPr b="1" sz="1800">
              <a:solidFill>
                <a:schemeClr val="dk1"/>
              </a:solidFill>
              <a:latin typeface="Times New Roman"/>
              <a:ea typeface="Times New Roman"/>
              <a:cs typeface="Times New Roman"/>
              <a:sym typeface="Times New Roman"/>
            </a:endParaRPr>
          </a:p>
        </p:txBody>
      </p:sp>
      <p:sp>
        <p:nvSpPr>
          <p:cNvPr id="386" name="Google Shape;386;p13"/>
          <p:cNvSpPr txBox="1"/>
          <p:nvPr/>
        </p:nvSpPr>
        <p:spPr>
          <a:xfrm>
            <a:off x="7096038" y="4194055"/>
            <a:ext cx="4421576"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If the gene was located on non homologous Y chromosome then son II-1 genotype should be XY</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 he should have inherited Y</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 from his father who should be also XY</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 and must be affected which is not the case</a:t>
            </a:r>
            <a:endParaRPr/>
          </a:p>
        </p:txBody>
      </p:sp>
      <p:sp>
        <p:nvSpPr>
          <p:cNvPr id="387" name="Google Shape;387;p13"/>
          <p:cNvSpPr txBox="1"/>
          <p:nvPr/>
        </p:nvSpPr>
        <p:spPr>
          <a:xfrm>
            <a:off x="6796011" y="3936262"/>
            <a:ext cx="442856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Look for affected father and normal son</a:t>
            </a:r>
            <a:endParaRPr b="1" sz="1800">
              <a:solidFill>
                <a:schemeClr val="dk1"/>
              </a:solidFill>
              <a:latin typeface="Times New Roman"/>
              <a:ea typeface="Times New Roman"/>
              <a:cs typeface="Times New Roman"/>
              <a:sym typeface="Times New Roman"/>
            </a:endParaRPr>
          </a:p>
        </p:txBody>
      </p:sp>
      <p:cxnSp>
        <p:nvCxnSpPr>
          <p:cNvPr id="388" name="Google Shape;388;p13"/>
          <p:cNvCxnSpPr/>
          <p:nvPr/>
        </p:nvCxnSpPr>
        <p:spPr>
          <a:xfrm flipH="1" rot="10800000">
            <a:off x="1760561" y="2041950"/>
            <a:ext cx="10431439" cy="31791"/>
          </a:xfrm>
          <a:prstGeom prst="straightConnector1">
            <a:avLst/>
          </a:prstGeom>
          <a:noFill/>
          <a:ln cap="flat" cmpd="sng" w="9525">
            <a:solidFill>
              <a:schemeClr val="dk1"/>
            </a:solidFill>
            <a:prstDash val="solid"/>
            <a:miter lim="800000"/>
            <a:headEnd len="sm" w="sm" type="none"/>
            <a:tailEnd len="sm" w="sm" type="none"/>
          </a:ln>
        </p:spPr>
      </p:cxnSp>
      <p:cxnSp>
        <p:nvCxnSpPr>
          <p:cNvPr id="389" name="Google Shape;389;p13"/>
          <p:cNvCxnSpPr/>
          <p:nvPr/>
        </p:nvCxnSpPr>
        <p:spPr>
          <a:xfrm>
            <a:off x="5678098" y="1486552"/>
            <a:ext cx="0" cy="5329827"/>
          </a:xfrm>
          <a:prstGeom prst="straightConnector1">
            <a:avLst/>
          </a:prstGeom>
          <a:noFill/>
          <a:ln cap="flat" cmpd="sng" w="9525">
            <a:solidFill>
              <a:schemeClr val="dk1"/>
            </a:solidFill>
            <a:prstDash val="solid"/>
            <a:miter lim="800000"/>
            <a:headEnd len="sm" w="sm" type="none"/>
            <a:tailEnd len="sm" w="sm" type="none"/>
          </a:ln>
        </p:spPr>
      </p:cxnSp>
      <p:cxnSp>
        <p:nvCxnSpPr>
          <p:cNvPr id="390" name="Google Shape;390;p13"/>
          <p:cNvCxnSpPr/>
          <p:nvPr/>
        </p:nvCxnSpPr>
        <p:spPr>
          <a:xfrm>
            <a:off x="5678098" y="3924968"/>
            <a:ext cx="6513902" cy="0"/>
          </a:xfrm>
          <a:prstGeom prst="straightConnector1">
            <a:avLst/>
          </a:prstGeom>
          <a:noFill/>
          <a:ln cap="flat" cmpd="sng" w="9525">
            <a:solidFill>
              <a:schemeClr val="dk1"/>
            </a:solidFill>
            <a:prstDash val="solid"/>
            <a:miter lim="800000"/>
            <a:headEnd len="sm" w="sm" type="none"/>
            <a:tailEnd len="sm" w="sm" type="none"/>
          </a:ln>
        </p:spPr>
      </p:cxnSp>
      <p:grpSp>
        <p:nvGrpSpPr>
          <p:cNvPr id="391" name="Google Shape;391;p13"/>
          <p:cNvGrpSpPr/>
          <p:nvPr/>
        </p:nvGrpSpPr>
        <p:grpSpPr>
          <a:xfrm>
            <a:off x="5907068" y="2682920"/>
            <a:ext cx="1069709" cy="820518"/>
            <a:chOff x="1235538" y="1454023"/>
            <a:chExt cx="1911093" cy="1307637"/>
          </a:xfrm>
        </p:grpSpPr>
        <p:sp>
          <p:nvSpPr>
            <p:cNvPr id="392" name="Google Shape;392;p13"/>
            <p:cNvSpPr/>
            <p:nvPr/>
          </p:nvSpPr>
          <p:spPr>
            <a:xfrm>
              <a:off x="2570631" y="1454023"/>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393" name="Google Shape;393;p13"/>
            <p:cNvSpPr/>
            <p:nvPr/>
          </p:nvSpPr>
          <p:spPr>
            <a:xfrm>
              <a:off x="1235538" y="1472023"/>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394" name="Google Shape;394;p13"/>
            <p:cNvSpPr/>
            <p:nvPr/>
          </p:nvSpPr>
          <p:spPr>
            <a:xfrm>
              <a:off x="1939444" y="2221660"/>
              <a:ext cx="540000" cy="540000"/>
            </a:xfrm>
            <a:prstGeom prst="rect">
              <a:avLst/>
            </a:prstGeom>
            <a:solidFill>
              <a:srgbClr val="F2F2F2"/>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395" name="Google Shape;395;p13"/>
            <p:cNvCxnSpPr>
              <a:stCxn id="393" idx="3"/>
              <a:endCxn id="392" idx="2"/>
            </p:cNvCxnSpPr>
            <p:nvPr/>
          </p:nvCxnSpPr>
          <p:spPr>
            <a:xfrm>
              <a:off x="1775538" y="1742023"/>
              <a:ext cx="795000" cy="0"/>
            </a:xfrm>
            <a:prstGeom prst="straightConnector1">
              <a:avLst/>
            </a:prstGeom>
            <a:noFill/>
            <a:ln cap="flat" cmpd="sng" w="9525">
              <a:solidFill>
                <a:schemeClr val="dk1"/>
              </a:solidFill>
              <a:prstDash val="solid"/>
              <a:miter lim="800000"/>
              <a:headEnd len="sm" w="sm" type="none"/>
              <a:tailEnd len="sm" w="sm" type="none"/>
            </a:ln>
          </p:spPr>
        </p:cxnSp>
        <p:cxnSp>
          <p:nvCxnSpPr>
            <p:cNvPr id="396" name="Google Shape;396;p13"/>
            <p:cNvCxnSpPr>
              <a:endCxn id="394" idx="0"/>
            </p:cNvCxnSpPr>
            <p:nvPr/>
          </p:nvCxnSpPr>
          <p:spPr>
            <a:xfrm>
              <a:off x="2209444" y="1741960"/>
              <a:ext cx="0" cy="479700"/>
            </a:xfrm>
            <a:prstGeom prst="straightConnector1">
              <a:avLst/>
            </a:prstGeom>
            <a:noFill/>
            <a:ln cap="flat" cmpd="sng" w="9525">
              <a:solidFill>
                <a:schemeClr val="dk1"/>
              </a:solidFill>
              <a:prstDash val="solid"/>
              <a:miter lim="800000"/>
              <a:headEnd len="sm" w="sm" type="none"/>
              <a:tailEnd len="sm" w="sm" type="none"/>
            </a:ln>
          </p:spPr>
        </p:cxnSp>
      </p:grpSp>
      <p:sp>
        <p:nvSpPr>
          <p:cNvPr id="397" name="Google Shape;397;p13"/>
          <p:cNvSpPr txBox="1"/>
          <p:nvPr/>
        </p:nvSpPr>
        <p:spPr>
          <a:xfrm>
            <a:off x="7096038" y="2317981"/>
            <a:ext cx="5095962"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If the gene was located on non homologous Y chromosome then son II-1 genotype should be XY</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 he should have inherited Y</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 from his father (I-1) who should be also XY</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 and must be affected which is not the case</a:t>
            </a:r>
            <a:endParaRPr/>
          </a:p>
        </p:txBody>
      </p:sp>
      <p:grpSp>
        <p:nvGrpSpPr>
          <p:cNvPr id="398" name="Google Shape;398;p13"/>
          <p:cNvGrpSpPr/>
          <p:nvPr/>
        </p:nvGrpSpPr>
        <p:grpSpPr>
          <a:xfrm>
            <a:off x="5948789" y="4395206"/>
            <a:ext cx="1029253" cy="764603"/>
            <a:chOff x="1235538" y="1454023"/>
            <a:chExt cx="1911093" cy="1274156"/>
          </a:xfrm>
        </p:grpSpPr>
        <p:sp>
          <p:nvSpPr>
            <p:cNvPr id="399" name="Google Shape;399;p13"/>
            <p:cNvSpPr/>
            <p:nvPr/>
          </p:nvSpPr>
          <p:spPr>
            <a:xfrm>
              <a:off x="2570631" y="1454023"/>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400" name="Google Shape;400;p13"/>
            <p:cNvSpPr/>
            <p:nvPr/>
          </p:nvSpPr>
          <p:spPr>
            <a:xfrm>
              <a:off x="1235538" y="1472023"/>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401" name="Google Shape;401;p13"/>
            <p:cNvSpPr/>
            <p:nvPr/>
          </p:nvSpPr>
          <p:spPr>
            <a:xfrm>
              <a:off x="1921663" y="2221660"/>
              <a:ext cx="540000" cy="506519"/>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402" name="Google Shape;402;p13"/>
            <p:cNvCxnSpPr>
              <a:stCxn id="400" idx="3"/>
              <a:endCxn id="399" idx="2"/>
            </p:cNvCxnSpPr>
            <p:nvPr/>
          </p:nvCxnSpPr>
          <p:spPr>
            <a:xfrm>
              <a:off x="1775538" y="1742023"/>
              <a:ext cx="795000" cy="0"/>
            </a:xfrm>
            <a:prstGeom prst="straightConnector1">
              <a:avLst/>
            </a:prstGeom>
            <a:noFill/>
            <a:ln cap="flat" cmpd="sng" w="9525">
              <a:solidFill>
                <a:schemeClr val="dk1"/>
              </a:solidFill>
              <a:prstDash val="solid"/>
              <a:miter lim="800000"/>
              <a:headEnd len="sm" w="sm" type="none"/>
              <a:tailEnd len="sm" w="sm" type="none"/>
            </a:ln>
          </p:spPr>
        </p:cxnSp>
        <p:cxnSp>
          <p:nvCxnSpPr>
            <p:cNvPr id="403" name="Google Shape;403;p13"/>
            <p:cNvCxnSpPr>
              <a:endCxn id="401" idx="0"/>
            </p:cNvCxnSpPr>
            <p:nvPr/>
          </p:nvCxnSpPr>
          <p:spPr>
            <a:xfrm flipH="1">
              <a:off x="2191663" y="1741960"/>
              <a:ext cx="2100" cy="479700"/>
            </a:xfrm>
            <a:prstGeom prst="straightConnector1">
              <a:avLst/>
            </a:prstGeom>
            <a:noFill/>
            <a:ln cap="flat" cmpd="sng" w="9525">
              <a:solidFill>
                <a:schemeClr val="dk1"/>
              </a:solidFill>
              <a:prstDash val="solid"/>
              <a:miter lim="800000"/>
              <a:headEnd len="sm" w="sm" type="none"/>
              <a:tailEnd len="sm" w="sm" type="none"/>
            </a:ln>
          </p:spPr>
        </p:cxnSp>
      </p:grpSp>
      <p:cxnSp>
        <p:nvCxnSpPr>
          <p:cNvPr id="404" name="Google Shape;404;p13"/>
          <p:cNvCxnSpPr/>
          <p:nvPr/>
        </p:nvCxnSpPr>
        <p:spPr>
          <a:xfrm>
            <a:off x="5693223" y="5698679"/>
            <a:ext cx="6513902" cy="0"/>
          </a:xfrm>
          <a:prstGeom prst="straightConnector1">
            <a:avLst/>
          </a:prstGeom>
          <a:noFill/>
          <a:ln cap="flat" cmpd="sng" w="9525">
            <a:solidFill>
              <a:schemeClr val="dk1"/>
            </a:solidFill>
            <a:prstDash val="solid"/>
            <a:miter lim="800000"/>
            <a:headEnd len="sm" w="sm" type="none"/>
            <a:tailEnd len="sm" w="sm" type="none"/>
          </a:ln>
        </p:spPr>
      </p:cxnSp>
      <p:grpSp>
        <p:nvGrpSpPr>
          <p:cNvPr id="405" name="Google Shape;405;p13"/>
          <p:cNvGrpSpPr/>
          <p:nvPr/>
        </p:nvGrpSpPr>
        <p:grpSpPr>
          <a:xfrm>
            <a:off x="5972491" y="5981236"/>
            <a:ext cx="534249" cy="743865"/>
            <a:chOff x="4879378" y="5747321"/>
            <a:chExt cx="646871" cy="816993"/>
          </a:xfrm>
        </p:grpSpPr>
        <p:grpSp>
          <p:nvGrpSpPr>
            <p:cNvPr id="406" name="Google Shape;406;p13"/>
            <p:cNvGrpSpPr/>
            <p:nvPr/>
          </p:nvGrpSpPr>
          <p:grpSpPr>
            <a:xfrm>
              <a:off x="4879378" y="5747321"/>
              <a:ext cx="646871" cy="587826"/>
              <a:chOff x="1775538" y="1742023"/>
              <a:chExt cx="795093" cy="709538"/>
            </a:xfrm>
          </p:grpSpPr>
          <p:cxnSp>
            <p:nvCxnSpPr>
              <p:cNvPr id="407" name="Google Shape;407;p13"/>
              <p:cNvCxnSpPr/>
              <p:nvPr/>
            </p:nvCxnSpPr>
            <p:spPr>
              <a:xfrm>
                <a:off x="1775538" y="1742023"/>
                <a:ext cx="795093" cy="0"/>
              </a:xfrm>
              <a:prstGeom prst="straightConnector1">
                <a:avLst/>
              </a:prstGeom>
              <a:noFill/>
              <a:ln cap="flat" cmpd="sng" w="9525">
                <a:solidFill>
                  <a:schemeClr val="dk1"/>
                </a:solidFill>
                <a:prstDash val="solid"/>
                <a:miter lim="800000"/>
                <a:headEnd len="sm" w="sm" type="none"/>
                <a:tailEnd len="sm" w="sm" type="none"/>
              </a:ln>
            </p:spPr>
          </p:cxnSp>
          <p:cxnSp>
            <p:nvCxnSpPr>
              <p:cNvPr id="408" name="Google Shape;408;p13"/>
              <p:cNvCxnSpPr/>
              <p:nvPr/>
            </p:nvCxnSpPr>
            <p:spPr>
              <a:xfrm flipH="1">
                <a:off x="2191663" y="1742023"/>
                <a:ext cx="1956" cy="709538"/>
              </a:xfrm>
              <a:prstGeom prst="straightConnector1">
                <a:avLst/>
              </a:prstGeom>
              <a:noFill/>
              <a:ln cap="flat" cmpd="sng" w="9525">
                <a:solidFill>
                  <a:schemeClr val="dk1"/>
                </a:solidFill>
                <a:prstDash val="solid"/>
                <a:miter lim="800000"/>
                <a:headEnd len="sm" w="sm" type="none"/>
                <a:tailEnd len="sm" w="sm" type="none"/>
              </a:ln>
            </p:spPr>
          </p:cxnSp>
        </p:grpSp>
        <p:sp>
          <p:nvSpPr>
            <p:cNvPr id="409" name="Google Shape;409;p13"/>
            <p:cNvSpPr/>
            <p:nvPr/>
          </p:nvSpPr>
          <p:spPr>
            <a:xfrm>
              <a:off x="4997792" y="6087119"/>
              <a:ext cx="468622" cy="477195"/>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sp>
        <p:nvSpPr>
          <p:cNvPr id="410" name="Google Shape;410;p13"/>
          <p:cNvSpPr txBox="1"/>
          <p:nvPr/>
        </p:nvSpPr>
        <p:spPr>
          <a:xfrm>
            <a:off x="6735892" y="5712673"/>
            <a:ext cx="442856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Look for affected girl</a:t>
            </a:r>
            <a:endParaRPr b="1" sz="1800">
              <a:solidFill>
                <a:schemeClr val="dk1"/>
              </a:solidFill>
              <a:latin typeface="Times New Roman"/>
              <a:ea typeface="Times New Roman"/>
              <a:cs typeface="Times New Roman"/>
              <a:sym typeface="Times New Roman"/>
            </a:endParaRPr>
          </a:p>
        </p:txBody>
      </p:sp>
      <p:sp>
        <p:nvSpPr>
          <p:cNvPr id="411" name="Google Shape;411;p13"/>
          <p:cNvSpPr txBox="1"/>
          <p:nvPr/>
        </p:nvSpPr>
        <p:spPr>
          <a:xfrm>
            <a:off x="7096038" y="5981236"/>
            <a:ext cx="5227889"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If the gene was located on non homologous Y then no girls should be affected but girl II-1 is affected which is not the case</a:t>
            </a:r>
            <a:endParaRPr/>
          </a:p>
        </p:txBody>
      </p:sp>
      <p:sp>
        <p:nvSpPr>
          <p:cNvPr id="412" name="Google Shape;412;p13"/>
          <p:cNvSpPr txBox="1"/>
          <p:nvPr/>
        </p:nvSpPr>
        <p:spPr>
          <a:xfrm>
            <a:off x="569796" y="136400"/>
            <a:ext cx="11622204" cy="1325563"/>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4400"/>
              <a:buFont typeface="Times New Roman"/>
              <a:buNone/>
            </a:pPr>
            <a:r>
              <a:rPr lang="en-US" sz="4400">
                <a:solidFill>
                  <a:schemeClr val="dk1"/>
                </a:solidFill>
                <a:latin typeface="Times New Roman"/>
                <a:ea typeface="Times New Roman"/>
                <a:cs typeface="Times New Roman"/>
                <a:sym typeface="Times New Roman"/>
              </a:rPr>
              <a:t>If disease is recessive </a:t>
            </a:r>
            <a:br>
              <a:rPr lang="en-US" sz="4400">
                <a:solidFill>
                  <a:schemeClr val="dk1"/>
                </a:solidFill>
                <a:latin typeface="Times New Roman"/>
                <a:ea typeface="Times New Roman"/>
                <a:cs typeface="Times New Roman"/>
                <a:sym typeface="Times New Roman"/>
              </a:rPr>
            </a:br>
            <a:r>
              <a:rPr lang="en-US" sz="4400">
                <a:solidFill>
                  <a:schemeClr val="dk1"/>
                </a:solidFill>
                <a:latin typeface="Times New Roman"/>
                <a:ea typeface="Times New Roman"/>
                <a:cs typeface="Times New Roman"/>
                <a:sym typeface="Times New Roman"/>
              </a:rPr>
              <a:t>(Y-linked characteristics and denying)</a:t>
            </a:r>
            <a:endParaRPr sz="4400">
              <a:solidFill>
                <a:schemeClr val="dk1"/>
              </a:solidFill>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14"/>
          <p:cNvSpPr txBox="1"/>
          <p:nvPr/>
        </p:nvSpPr>
        <p:spPr>
          <a:xfrm>
            <a:off x="244429" y="4053724"/>
            <a:ext cx="2090551" cy="95410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800">
                <a:solidFill>
                  <a:schemeClr val="dk1"/>
                </a:solidFill>
                <a:latin typeface="Times New Roman"/>
                <a:ea typeface="Times New Roman"/>
                <a:cs typeface="Times New Roman"/>
                <a:sym typeface="Times New Roman"/>
              </a:rPr>
              <a:t>Homologous X and Y</a:t>
            </a:r>
            <a:endParaRPr sz="2800">
              <a:solidFill>
                <a:schemeClr val="dk1"/>
              </a:solidFill>
              <a:latin typeface="Times New Roman"/>
              <a:ea typeface="Times New Roman"/>
              <a:cs typeface="Times New Roman"/>
              <a:sym typeface="Times New Roman"/>
            </a:endParaRPr>
          </a:p>
        </p:txBody>
      </p:sp>
      <p:sp>
        <p:nvSpPr>
          <p:cNvPr id="419" name="Google Shape;419;p14"/>
          <p:cNvSpPr txBox="1"/>
          <p:nvPr/>
        </p:nvSpPr>
        <p:spPr>
          <a:xfrm>
            <a:off x="2486573" y="1506026"/>
            <a:ext cx="246756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Characteristic</a:t>
            </a:r>
            <a:endParaRPr/>
          </a:p>
        </p:txBody>
      </p:sp>
      <p:sp>
        <p:nvSpPr>
          <p:cNvPr id="420" name="Google Shape;420;p14"/>
          <p:cNvSpPr txBox="1"/>
          <p:nvPr/>
        </p:nvSpPr>
        <p:spPr>
          <a:xfrm>
            <a:off x="2505727" y="2481401"/>
            <a:ext cx="3172371" cy="101566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Every affected brother and sister should have </a:t>
            </a:r>
            <a:r>
              <a:rPr b="1" lang="en-US" sz="2000">
                <a:solidFill>
                  <a:schemeClr val="dk1"/>
                </a:solidFill>
                <a:latin typeface="Times New Roman"/>
                <a:ea typeface="Times New Roman"/>
                <a:cs typeface="Times New Roman"/>
                <a:sym typeface="Times New Roman"/>
              </a:rPr>
              <a:t>affected</a:t>
            </a:r>
            <a:r>
              <a:rPr lang="en-US" sz="2000">
                <a:solidFill>
                  <a:schemeClr val="dk1"/>
                </a:solidFill>
                <a:latin typeface="Times New Roman"/>
                <a:ea typeface="Times New Roman"/>
                <a:cs typeface="Times New Roman"/>
                <a:sym typeface="Times New Roman"/>
              </a:rPr>
              <a:t> father </a:t>
            </a:r>
            <a:endParaRPr sz="2000">
              <a:solidFill>
                <a:schemeClr val="dk1"/>
              </a:solidFill>
              <a:latin typeface="Times New Roman"/>
              <a:ea typeface="Times New Roman"/>
              <a:cs typeface="Times New Roman"/>
              <a:sym typeface="Times New Roman"/>
            </a:endParaRPr>
          </a:p>
        </p:txBody>
      </p:sp>
      <p:sp>
        <p:nvSpPr>
          <p:cNvPr id="421" name="Google Shape;421;p14"/>
          <p:cNvSpPr txBox="1"/>
          <p:nvPr/>
        </p:nvSpPr>
        <p:spPr>
          <a:xfrm>
            <a:off x="7096038" y="1506026"/>
            <a:ext cx="2689407"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How to Deny</a:t>
            </a:r>
            <a:endParaRPr/>
          </a:p>
        </p:txBody>
      </p:sp>
      <p:sp>
        <p:nvSpPr>
          <p:cNvPr id="422" name="Google Shape;422;p14"/>
          <p:cNvSpPr txBox="1"/>
          <p:nvPr/>
        </p:nvSpPr>
        <p:spPr>
          <a:xfrm>
            <a:off x="6691630" y="2015899"/>
            <a:ext cx="5332048"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Look for normal father and affected son + daughter</a:t>
            </a:r>
            <a:endParaRPr b="1" sz="1800">
              <a:solidFill>
                <a:schemeClr val="dk1"/>
              </a:solidFill>
              <a:latin typeface="Times New Roman"/>
              <a:ea typeface="Times New Roman"/>
              <a:cs typeface="Times New Roman"/>
              <a:sym typeface="Times New Roman"/>
            </a:endParaRPr>
          </a:p>
        </p:txBody>
      </p:sp>
      <p:cxnSp>
        <p:nvCxnSpPr>
          <p:cNvPr id="423" name="Google Shape;423;p14"/>
          <p:cNvCxnSpPr/>
          <p:nvPr/>
        </p:nvCxnSpPr>
        <p:spPr>
          <a:xfrm flipH="1" rot="10800000">
            <a:off x="1760561" y="2041950"/>
            <a:ext cx="10431439" cy="31791"/>
          </a:xfrm>
          <a:prstGeom prst="straightConnector1">
            <a:avLst/>
          </a:prstGeom>
          <a:noFill/>
          <a:ln cap="flat" cmpd="sng" w="9525">
            <a:solidFill>
              <a:schemeClr val="dk1"/>
            </a:solidFill>
            <a:prstDash val="solid"/>
            <a:miter lim="800000"/>
            <a:headEnd len="sm" w="sm" type="none"/>
            <a:tailEnd len="sm" w="sm" type="none"/>
          </a:ln>
        </p:spPr>
      </p:cxnSp>
      <p:cxnSp>
        <p:nvCxnSpPr>
          <p:cNvPr id="424" name="Google Shape;424;p14"/>
          <p:cNvCxnSpPr/>
          <p:nvPr/>
        </p:nvCxnSpPr>
        <p:spPr>
          <a:xfrm>
            <a:off x="5678098" y="1486552"/>
            <a:ext cx="0" cy="5329827"/>
          </a:xfrm>
          <a:prstGeom prst="straightConnector1">
            <a:avLst/>
          </a:prstGeom>
          <a:noFill/>
          <a:ln cap="flat" cmpd="sng" w="9525">
            <a:solidFill>
              <a:schemeClr val="dk1"/>
            </a:solidFill>
            <a:prstDash val="solid"/>
            <a:miter lim="800000"/>
            <a:headEnd len="sm" w="sm" type="none"/>
            <a:tailEnd len="sm" w="sm" type="none"/>
          </a:ln>
        </p:spPr>
      </p:cxnSp>
      <p:grpSp>
        <p:nvGrpSpPr>
          <p:cNvPr id="425" name="Google Shape;425;p14"/>
          <p:cNvGrpSpPr/>
          <p:nvPr/>
        </p:nvGrpSpPr>
        <p:grpSpPr>
          <a:xfrm>
            <a:off x="6220781" y="2659084"/>
            <a:ext cx="1967875" cy="1219336"/>
            <a:chOff x="9061312" y="2375737"/>
            <a:chExt cx="1980699" cy="1362232"/>
          </a:xfrm>
        </p:grpSpPr>
        <p:grpSp>
          <p:nvGrpSpPr>
            <p:cNvPr id="426" name="Google Shape;426;p14"/>
            <p:cNvGrpSpPr/>
            <p:nvPr/>
          </p:nvGrpSpPr>
          <p:grpSpPr>
            <a:xfrm>
              <a:off x="9061312" y="2375737"/>
              <a:ext cx="1746388" cy="1332167"/>
              <a:chOff x="1187200" y="2594451"/>
              <a:chExt cx="1746388" cy="1332167"/>
            </a:xfrm>
          </p:grpSpPr>
          <p:grpSp>
            <p:nvGrpSpPr>
              <p:cNvPr id="427" name="Google Shape;427;p14"/>
              <p:cNvGrpSpPr/>
              <p:nvPr/>
            </p:nvGrpSpPr>
            <p:grpSpPr>
              <a:xfrm>
                <a:off x="1187200" y="2594451"/>
                <a:ext cx="1746388" cy="1332167"/>
                <a:chOff x="1187200" y="2318619"/>
                <a:chExt cx="2146550" cy="1607999"/>
              </a:xfrm>
            </p:grpSpPr>
            <p:cxnSp>
              <p:nvCxnSpPr>
                <p:cNvPr id="428" name="Google Shape;428;p14"/>
                <p:cNvCxnSpPr/>
                <p:nvPr/>
              </p:nvCxnSpPr>
              <p:spPr>
                <a:xfrm>
                  <a:off x="1720850" y="2588619"/>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429" name="Google Shape;429;p14"/>
                <p:cNvCxnSpPr/>
                <p:nvPr/>
              </p:nvCxnSpPr>
              <p:spPr>
                <a:xfrm>
                  <a:off x="2228850" y="2588619"/>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430" name="Google Shape;430;p14"/>
                <p:cNvCxnSpPr/>
                <p:nvPr/>
              </p:nvCxnSpPr>
              <p:spPr>
                <a:xfrm>
                  <a:off x="1339850" y="2969619"/>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431" name="Google Shape;431;p14"/>
                <p:cNvCxnSpPr/>
                <p:nvPr/>
              </p:nvCxnSpPr>
              <p:spPr>
                <a:xfrm>
                  <a:off x="2235200" y="2975969"/>
                  <a:ext cx="6350" cy="381000"/>
                </a:xfrm>
                <a:prstGeom prst="straightConnector1">
                  <a:avLst/>
                </a:prstGeom>
                <a:noFill/>
                <a:ln cap="flat" cmpd="sng" w="9525">
                  <a:solidFill>
                    <a:schemeClr val="dk1"/>
                  </a:solidFill>
                  <a:prstDash val="solid"/>
                  <a:miter lim="800000"/>
                  <a:headEnd len="sm" w="sm" type="none"/>
                  <a:tailEnd len="sm" w="sm" type="none"/>
                </a:ln>
              </p:spPr>
            </p:cxnSp>
            <p:sp>
              <p:nvSpPr>
                <p:cNvPr id="432" name="Google Shape;432;p14"/>
                <p:cNvSpPr/>
                <p:nvPr/>
              </p:nvSpPr>
              <p:spPr>
                <a:xfrm>
                  <a:off x="1939525" y="3350618"/>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433" name="Google Shape;433;p14"/>
                <p:cNvSpPr/>
                <p:nvPr/>
              </p:nvSpPr>
              <p:spPr>
                <a:xfrm>
                  <a:off x="1187200" y="2318619"/>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cxnSp>
            <p:nvCxnSpPr>
              <p:cNvPr id="434" name="Google Shape;434;p14"/>
              <p:cNvCxnSpPr/>
              <p:nvPr/>
            </p:nvCxnSpPr>
            <p:spPr>
              <a:xfrm>
                <a:off x="1316198" y="3133725"/>
                <a:ext cx="0" cy="314325"/>
              </a:xfrm>
              <a:prstGeom prst="straightConnector1">
                <a:avLst/>
              </a:prstGeom>
              <a:noFill/>
              <a:ln cap="flat" cmpd="sng" w="9525">
                <a:solidFill>
                  <a:schemeClr val="dk1"/>
                </a:solidFill>
                <a:prstDash val="solid"/>
                <a:miter lim="800000"/>
                <a:headEnd len="sm" w="sm" type="none"/>
                <a:tailEnd len="sm" w="sm" type="none"/>
              </a:ln>
            </p:spPr>
          </p:cxnSp>
          <p:cxnSp>
            <p:nvCxnSpPr>
              <p:cNvPr id="435" name="Google Shape;435;p14"/>
              <p:cNvCxnSpPr/>
              <p:nvPr/>
            </p:nvCxnSpPr>
            <p:spPr>
              <a:xfrm>
                <a:off x="2933588" y="3140360"/>
                <a:ext cx="0" cy="314325"/>
              </a:xfrm>
              <a:prstGeom prst="straightConnector1">
                <a:avLst/>
              </a:prstGeom>
              <a:noFill/>
              <a:ln cap="flat" cmpd="sng" w="9525">
                <a:solidFill>
                  <a:schemeClr val="dk1"/>
                </a:solidFill>
                <a:prstDash val="solid"/>
                <a:miter lim="800000"/>
                <a:headEnd len="sm" w="sm" type="none"/>
                <a:tailEnd len="sm" w="sm" type="none"/>
              </a:ln>
            </p:spPr>
          </p:cxnSp>
        </p:grpSp>
        <p:sp>
          <p:nvSpPr>
            <p:cNvPr id="436" name="Google Shape;436;p14"/>
            <p:cNvSpPr/>
            <p:nvPr/>
          </p:nvSpPr>
          <p:spPr>
            <a:xfrm>
              <a:off x="10573389" y="3260775"/>
              <a:ext cx="468622" cy="477194"/>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sp>
        <p:nvSpPr>
          <p:cNvPr id="437" name="Google Shape;437;p14"/>
          <p:cNvSpPr txBox="1"/>
          <p:nvPr/>
        </p:nvSpPr>
        <p:spPr>
          <a:xfrm>
            <a:off x="5865939" y="4195817"/>
            <a:ext cx="5639123" cy="203132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If the gene was located on homologous part of X and Y then child II-1 who is affected her genotype should be X</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X</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 should have inherited X</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 from her father, and the sone II-2 who is affected, his genotype should be X</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Y</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  then he should inherit Y</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 from his father, so father’s genotype should be X</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Y</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 and must be affected which is not the case</a:t>
            </a:r>
            <a:endParaRPr/>
          </a:p>
        </p:txBody>
      </p:sp>
      <p:sp>
        <p:nvSpPr>
          <p:cNvPr id="438" name="Google Shape;438;p14"/>
          <p:cNvSpPr txBox="1"/>
          <p:nvPr/>
        </p:nvSpPr>
        <p:spPr>
          <a:xfrm>
            <a:off x="569796" y="136400"/>
            <a:ext cx="11622204" cy="1325563"/>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4070"/>
              <a:buFont typeface="Times New Roman"/>
              <a:buNone/>
            </a:pPr>
            <a:r>
              <a:rPr lang="en-US" sz="4070">
                <a:solidFill>
                  <a:schemeClr val="dk1"/>
                </a:solidFill>
                <a:latin typeface="Times New Roman"/>
                <a:ea typeface="Times New Roman"/>
                <a:cs typeface="Times New Roman"/>
                <a:sym typeface="Times New Roman"/>
              </a:rPr>
              <a:t>If disease is recessive </a:t>
            </a:r>
            <a:br>
              <a:rPr lang="en-US" sz="4070">
                <a:solidFill>
                  <a:schemeClr val="dk1"/>
                </a:solidFill>
                <a:latin typeface="Times New Roman"/>
                <a:ea typeface="Times New Roman"/>
                <a:cs typeface="Times New Roman"/>
                <a:sym typeface="Times New Roman"/>
              </a:rPr>
            </a:br>
            <a:r>
              <a:rPr lang="en-US" sz="4070">
                <a:solidFill>
                  <a:schemeClr val="dk1"/>
                </a:solidFill>
                <a:latin typeface="Times New Roman"/>
                <a:ea typeface="Times New Roman"/>
                <a:cs typeface="Times New Roman"/>
                <a:sym typeface="Times New Roman"/>
              </a:rPr>
              <a:t>(Homologous X and Y characteristics and denying)</a:t>
            </a:r>
            <a:endParaRPr sz="4070">
              <a:solidFill>
                <a:schemeClr val="dk1"/>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15"/>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Times New Roman"/>
              <a:buNone/>
            </a:pPr>
            <a:r>
              <a:rPr lang="en-US"/>
              <a:t>How to deny that the gene is autosomal in case of recessive disease</a:t>
            </a:r>
            <a:endParaRPr/>
          </a:p>
        </p:txBody>
      </p:sp>
      <p:grpSp>
        <p:nvGrpSpPr>
          <p:cNvPr id="444" name="Google Shape;444;p15"/>
          <p:cNvGrpSpPr/>
          <p:nvPr/>
        </p:nvGrpSpPr>
        <p:grpSpPr>
          <a:xfrm>
            <a:off x="9352631" y="1775866"/>
            <a:ext cx="2436325" cy="1268555"/>
            <a:chOff x="4155544" y="2024418"/>
            <a:chExt cx="4610701" cy="2478507"/>
          </a:xfrm>
        </p:grpSpPr>
        <p:cxnSp>
          <p:nvCxnSpPr>
            <p:cNvPr id="445" name="Google Shape;445;p15"/>
            <p:cNvCxnSpPr/>
            <p:nvPr/>
          </p:nvCxnSpPr>
          <p:spPr>
            <a:xfrm>
              <a:off x="5493031" y="2283905"/>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446" name="Google Shape;446;p15"/>
            <p:cNvCxnSpPr/>
            <p:nvPr/>
          </p:nvCxnSpPr>
          <p:spPr>
            <a:xfrm>
              <a:off x="5999443" y="2283905"/>
              <a:ext cx="0" cy="371475"/>
            </a:xfrm>
            <a:prstGeom prst="straightConnector1">
              <a:avLst/>
            </a:prstGeom>
            <a:noFill/>
            <a:ln cap="flat" cmpd="sng" w="9525">
              <a:solidFill>
                <a:schemeClr val="dk1"/>
              </a:solidFill>
              <a:prstDash val="solid"/>
              <a:miter lim="800000"/>
              <a:headEnd len="sm" w="sm" type="none"/>
              <a:tailEnd len="sm" w="sm" type="none"/>
            </a:ln>
          </p:spPr>
        </p:cxnSp>
        <p:cxnSp>
          <p:nvCxnSpPr>
            <p:cNvPr id="447" name="Google Shape;447;p15"/>
            <p:cNvCxnSpPr/>
            <p:nvPr/>
          </p:nvCxnSpPr>
          <p:spPr>
            <a:xfrm>
              <a:off x="5999443" y="2664905"/>
              <a:ext cx="1588" cy="432000"/>
            </a:xfrm>
            <a:prstGeom prst="straightConnector1">
              <a:avLst/>
            </a:prstGeom>
            <a:noFill/>
            <a:ln cap="flat" cmpd="sng" w="9525">
              <a:solidFill>
                <a:schemeClr val="dk1"/>
              </a:solidFill>
              <a:prstDash val="solid"/>
              <a:miter lim="800000"/>
              <a:headEnd len="sm" w="sm" type="none"/>
              <a:tailEnd len="sm" w="sm" type="none"/>
            </a:ln>
          </p:spPr>
        </p:cxnSp>
        <p:cxnSp>
          <p:nvCxnSpPr>
            <p:cNvPr id="448" name="Google Shape;448;p15"/>
            <p:cNvCxnSpPr/>
            <p:nvPr/>
          </p:nvCxnSpPr>
          <p:spPr>
            <a:xfrm>
              <a:off x="5115733" y="2590733"/>
              <a:ext cx="0" cy="434999"/>
            </a:xfrm>
            <a:prstGeom prst="straightConnector1">
              <a:avLst/>
            </a:prstGeom>
            <a:noFill/>
            <a:ln cap="flat" cmpd="sng" w="9525">
              <a:solidFill>
                <a:schemeClr val="dk1"/>
              </a:solidFill>
              <a:prstDash val="solid"/>
              <a:miter lim="800000"/>
              <a:headEnd len="sm" w="sm" type="none"/>
              <a:tailEnd len="sm" w="sm" type="none"/>
            </a:ln>
          </p:spPr>
        </p:cxnSp>
        <p:sp>
          <p:nvSpPr>
            <p:cNvPr id="449" name="Google Shape;449;p15"/>
            <p:cNvSpPr/>
            <p:nvPr/>
          </p:nvSpPr>
          <p:spPr>
            <a:xfrm>
              <a:off x="5050523" y="2043809"/>
              <a:ext cx="439333" cy="44737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450" name="Google Shape;450;p15"/>
            <p:cNvSpPr/>
            <p:nvPr/>
          </p:nvSpPr>
          <p:spPr>
            <a:xfrm>
              <a:off x="4155544" y="3040644"/>
              <a:ext cx="439333" cy="44737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451" name="Google Shape;451;p15"/>
            <p:cNvSpPr/>
            <p:nvPr/>
          </p:nvSpPr>
          <p:spPr>
            <a:xfrm>
              <a:off x="4884797" y="3054301"/>
              <a:ext cx="484383" cy="520564"/>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452" name="Google Shape;452;p15"/>
            <p:cNvSpPr/>
            <p:nvPr/>
          </p:nvSpPr>
          <p:spPr>
            <a:xfrm>
              <a:off x="6515319" y="2024418"/>
              <a:ext cx="468622" cy="477194"/>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453" name="Google Shape;453;p15"/>
            <p:cNvCxnSpPr/>
            <p:nvPr/>
          </p:nvCxnSpPr>
          <p:spPr>
            <a:xfrm>
              <a:off x="4375210" y="2590733"/>
              <a:ext cx="2734422" cy="9525"/>
            </a:xfrm>
            <a:prstGeom prst="straightConnector1">
              <a:avLst/>
            </a:prstGeom>
            <a:noFill/>
            <a:ln cap="flat" cmpd="sng" w="9525">
              <a:solidFill>
                <a:schemeClr val="dk1"/>
              </a:solidFill>
              <a:prstDash val="solid"/>
              <a:miter lim="800000"/>
              <a:headEnd len="sm" w="sm" type="none"/>
              <a:tailEnd len="sm" w="sm" type="none"/>
            </a:ln>
          </p:spPr>
        </p:cxnSp>
        <p:cxnSp>
          <p:nvCxnSpPr>
            <p:cNvPr id="454" name="Google Shape;454;p15"/>
            <p:cNvCxnSpPr/>
            <p:nvPr/>
          </p:nvCxnSpPr>
          <p:spPr>
            <a:xfrm>
              <a:off x="5115732" y="2600264"/>
              <a:ext cx="0" cy="434999"/>
            </a:xfrm>
            <a:prstGeom prst="straightConnector1">
              <a:avLst/>
            </a:prstGeom>
            <a:noFill/>
            <a:ln cap="flat" cmpd="sng" w="9525">
              <a:solidFill>
                <a:schemeClr val="dk1"/>
              </a:solidFill>
              <a:prstDash val="solid"/>
              <a:miter lim="800000"/>
              <a:headEnd len="sm" w="sm" type="none"/>
              <a:tailEnd len="sm" w="sm" type="none"/>
            </a:ln>
          </p:spPr>
        </p:cxnSp>
        <p:cxnSp>
          <p:nvCxnSpPr>
            <p:cNvPr id="455" name="Google Shape;455;p15"/>
            <p:cNvCxnSpPr/>
            <p:nvPr/>
          </p:nvCxnSpPr>
          <p:spPr>
            <a:xfrm>
              <a:off x="5983732" y="2600258"/>
              <a:ext cx="1587" cy="432000"/>
            </a:xfrm>
            <a:prstGeom prst="straightConnector1">
              <a:avLst/>
            </a:prstGeom>
            <a:noFill/>
            <a:ln cap="flat" cmpd="sng" w="9525">
              <a:solidFill>
                <a:schemeClr val="dk1"/>
              </a:solidFill>
              <a:prstDash val="solid"/>
              <a:miter lim="800000"/>
              <a:headEnd len="sm" w="sm" type="none"/>
              <a:tailEnd len="sm" w="sm" type="none"/>
            </a:ln>
          </p:spPr>
        </p:cxnSp>
        <p:cxnSp>
          <p:nvCxnSpPr>
            <p:cNvPr id="456" name="Google Shape;456;p15"/>
            <p:cNvCxnSpPr/>
            <p:nvPr/>
          </p:nvCxnSpPr>
          <p:spPr>
            <a:xfrm>
              <a:off x="7109632" y="2590739"/>
              <a:ext cx="0" cy="434999"/>
            </a:xfrm>
            <a:prstGeom prst="straightConnector1">
              <a:avLst/>
            </a:prstGeom>
            <a:noFill/>
            <a:ln cap="flat" cmpd="sng" w="9525">
              <a:solidFill>
                <a:schemeClr val="dk1"/>
              </a:solidFill>
              <a:prstDash val="solid"/>
              <a:miter lim="800000"/>
              <a:headEnd len="sm" w="sm" type="none"/>
              <a:tailEnd len="sm" w="sm" type="none"/>
            </a:ln>
          </p:spPr>
        </p:cxnSp>
        <p:sp>
          <p:nvSpPr>
            <p:cNvPr id="457" name="Google Shape;457;p15"/>
            <p:cNvSpPr/>
            <p:nvPr/>
          </p:nvSpPr>
          <p:spPr>
            <a:xfrm>
              <a:off x="5783477" y="3025732"/>
              <a:ext cx="439333" cy="44737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458" name="Google Shape;458;p15"/>
            <p:cNvSpPr/>
            <p:nvPr/>
          </p:nvSpPr>
          <p:spPr>
            <a:xfrm>
              <a:off x="6848025" y="3010820"/>
              <a:ext cx="468622" cy="477194"/>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459" name="Google Shape;459;p15"/>
            <p:cNvSpPr/>
            <p:nvPr/>
          </p:nvSpPr>
          <p:spPr>
            <a:xfrm>
              <a:off x="8326912" y="3040644"/>
              <a:ext cx="439333" cy="44737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460" name="Google Shape;460;p15"/>
            <p:cNvCxnSpPr/>
            <p:nvPr/>
          </p:nvCxnSpPr>
          <p:spPr>
            <a:xfrm>
              <a:off x="7310913" y="3242555"/>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461" name="Google Shape;461;p15"/>
            <p:cNvCxnSpPr/>
            <p:nvPr/>
          </p:nvCxnSpPr>
          <p:spPr>
            <a:xfrm>
              <a:off x="7817325" y="3242561"/>
              <a:ext cx="0" cy="371475"/>
            </a:xfrm>
            <a:prstGeom prst="straightConnector1">
              <a:avLst/>
            </a:prstGeom>
            <a:noFill/>
            <a:ln cap="flat" cmpd="sng" w="9525">
              <a:solidFill>
                <a:schemeClr val="dk1"/>
              </a:solidFill>
              <a:prstDash val="solid"/>
              <a:miter lim="800000"/>
              <a:headEnd len="sm" w="sm" type="none"/>
              <a:tailEnd len="sm" w="sm" type="none"/>
            </a:ln>
          </p:spPr>
        </p:cxnSp>
        <p:cxnSp>
          <p:nvCxnSpPr>
            <p:cNvPr id="462" name="Google Shape;462;p15"/>
            <p:cNvCxnSpPr/>
            <p:nvPr/>
          </p:nvCxnSpPr>
          <p:spPr>
            <a:xfrm>
              <a:off x="7817325" y="3623555"/>
              <a:ext cx="1588" cy="432000"/>
            </a:xfrm>
            <a:prstGeom prst="straightConnector1">
              <a:avLst/>
            </a:prstGeom>
            <a:noFill/>
            <a:ln cap="flat" cmpd="sng" w="9525">
              <a:solidFill>
                <a:schemeClr val="dk1"/>
              </a:solidFill>
              <a:prstDash val="solid"/>
              <a:miter lim="800000"/>
              <a:headEnd len="sm" w="sm" type="none"/>
              <a:tailEnd len="sm" w="sm" type="none"/>
            </a:ln>
          </p:spPr>
        </p:cxnSp>
        <p:sp>
          <p:nvSpPr>
            <p:cNvPr id="463" name="Google Shape;463;p15"/>
            <p:cNvSpPr/>
            <p:nvPr/>
          </p:nvSpPr>
          <p:spPr>
            <a:xfrm>
              <a:off x="7597658" y="4055555"/>
              <a:ext cx="439333" cy="44737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464" name="Google Shape;464;p15"/>
            <p:cNvCxnSpPr/>
            <p:nvPr/>
          </p:nvCxnSpPr>
          <p:spPr>
            <a:xfrm>
              <a:off x="4375306" y="2589469"/>
              <a:ext cx="0" cy="434999"/>
            </a:xfrm>
            <a:prstGeom prst="straightConnector1">
              <a:avLst/>
            </a:prstGeom>
            <a:noFill/>
            <a:ln cap="flat" cmpd="sng" w="9525">
              <a:solidFill>
                <a:schemeClr val="dk1"/>
              </a:solidFill>
              <a:prstDash val="solid"/>
              <a:miter lim="800000"/>
              <a:headEnd len="sm" w="sm" type="none"/>
              <a:tailEnd len="sm" w="sm" type="none"/>
            </a:ln>
          </p:spPr>
        </p:cxnSp>
      </p:grpSp>
      <p:sp>
        <p:nvSpPr>
          <p:cNvPr id="465" name="Google Shape;465;p15"/>
          <p:cNvSpPr txBox="1"/>
          <p:nvPr/>
        </p:nvSpPr>
        <p:spPr>
          <a:xfrm>
            <a:off x="1269241" y="1924035"/>
            <a:ext cx="1965278"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Case 1: Only males are affected</a:t>
            </a:r>
            <a:endParaRPr b="1" sz="1800">
              <a:solidFill>
                <a:schemeClr val="dk1"/>
              </a:solidFill>
              <a:latin typeface="Times New Roman"/>
              <a:ea typeface="Times New Roman"/>
              <a:cs typeface="Times New Roman"/>
              <a:sym typeface="Times New Roman"/>
            </a:endParaRPr>
          </a:p>
        </p:txBody>
      </p:sp>
      <p:sp>
        <p:nvSpPr>
          <p:cNvPr id="466" name="Google Shape;466;p15"/>
          <p:cNvSpPr txBox="1"/>
          <p:nvPr/>
        </p:nvSpPr>
        <p:spPr>
          <a:xfrm>
            <a:off x="3978605" y="1775866"/>
            <a:ext cx="4896005"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Since only males are affected then the disease is more probable to be sex linked, it is neither autosomal nor on homologous X-Y segment</a:t>
            </a:r>
            <a:endParaRPr sz="1800">
              <a:solidFill>
                <a:schemeClr val="dk1"/>
              </a:solidFill>
              <a:latin typeface="Times New Roman"/>
              <a:ea typeface="Times New Roman"/>
              <a:cs typeface="Times New Roman"/>
              <a:sym typeface="Times New Roman"/>
            </a:endParaRPr>
          </a:p>
        </p:txBody>
      </p:sp>
      <p:sp>
        <p:nvSpPr>
          <p:cNvPr id="467" name="Google Shape;467;p15"/>
          <p:cNvSpPr txBox="1"/>
          <p:nvPr/>
        </p:nvSpPr>
        <p:spPr>
          <a:xfrm>
            <a:off x="1066799" y="4805740"/>
            <a:ext cx="2686336"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Case 2: </a:t>
            </a:r>
            <a:r>
              <a:rPr lang="en-US" sz="1800">
                <a:solidFill>
                  <a:schemeClr val="dk1"/>
                </a:solidFill>
                <a:latin typeface="Times New Roman"/>
                <a:ea typeface="Times New Roman"/>
                <a:cs typeface="Times New Roman"/>
                <a:sym typeface="Times New Roman"/>
              </a:rPr>
              <a:t>If given in text, case of </a:t>
            </a:r>
            <a:r>
              <a:rPr b="1" lang="en-US" sz="1800">
                <a:solidFill>
                  <a:schemeClr val="dk1"/>
                </a:solidFill>
                <a:latin typeface="Times New Roman"/>
                <a:ea typeface="Times New Roman"/>
                <a:cs typeface="Times New Roman"/>
                <a:sym typeface="Times New Roman"/>
              </a:rPr>
              <a:t>lethal allele</a:t>
            </a:r>
            <a:r>
              <a:rPr lang="en-US" sz="1800">
                <a:solidFill>
                  <a:schemeClr val="dk1"/>
                </a:solidFill>
                <a:latin typeface="Times New Roman"/>
                <a:ea typeface="Times New Roman"/>
                <a:cs typeface="Times New Roman"/>
                <a:sym typeface="Times New Roman"/>
              </a:rPr>
              <a:t>, example: embryo with 2 diseased alleles is aborted</a:t>
            </a:r>
            <a:endParaRPr b="1" sz="1800">
              <a:solidFill>
                <a:schemeClr val="dk1"/>
              </a:solidFill>
              <a:latin typeface="Times New Roman"/>
              <a:ea typeface="Times New Roman"/>
              <a:cs typeface="Times New Roman"/>
              <a:sym typeface="Times New Roman"/>
            </a:endParaRPr>
          </a:p>
        </p:txBody>
      </p:sp>
      <p:sp>
        <p:nvSpPr>
          <p:cNvPr id="468" name="Google Shape;468;p15"/>
          <p:cNvSpPr txBox="1"/>
          <p:nvPr/>
        </p:nvSpPr>
        <p:spPr>
          <a:xfrm>
            <a:off x="3978605" y="4958601"/>
            <a:ext cx="4510302"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autosomal, since affected children should be “dd”, then shouldn’t be alive which is not the case.</a:t>
            </a:r>
            <a:endParaRPr b="1" sz="1800">
              <a:solidFill>
                <a:schemeClr val="dk1"/>
              </a:solidFill>
              <a:latin typeface="Times New Roman"/>
              <a:ea typeface="Times New Roman"/>
              <a:cs typeface="Times New Roman"/>
              <a:sym typeface="Times New Roman"/>
            </a:endParaRPr>
          </a:p>
        </p:txBody>
      </p:sp>
      <p:cxnSp>
        <p:nvCxnSpPr>
          <p:cNvPr id="469" name="Google Shape;469;p15"/>
          <p:cNvCxnSpPr/>
          <p:nvPr/>
        </p:nvCxnSpPr>
        <p:spPr>
          <a:xfrm>
            <a:off x="3753135" y="1785791"/>
            <a:ext cx="0" cy="4778697"/>
          </a:xfrm>
          <a:prstGeom prst="straightConnector1">
            <a:avLst/>
          </a:prstGeom>
          <a:noFill/>
          <a:ln cap="flat" cmpd="sng" w="9525">
            <a:solidFill>
              <a:schemeClr val="dk1"/>
            </a:solidFill>
            <a:prstDash val="solid"/>
            <a:miter lim="800000"/>
            <a:headEnd len="sm" w="sm" type="none"/>
            <a:tailEnd len="sm" w="sm" type="none"/>
          </a:ln>
        </p:spPr>
      </p:cxnSp>
      <p:cxnSp>
        <p:nvCxnSpPr>
          <p:cNvPr id="470" name="Google Shape;470;p15"/>
          <p:cNvCxnSpPr/>
          <p:nvPr/>
        </p:nvCxnSpPr>
        <p:spPr>
          <a:xfrm>
            <a:off x="8488907" y="1690692"/>
            <a:ext cx="0" cy="4873796"/>
          </a:xfrm>
          <a:prstGeom prst="straightConnector1">
            <a:avLst/>
          </a:prstGeom>
          <a:noFill/>
          <a:ln cap="flat" cmpd="sng" w="9525">
            <a:solidFill>
              <a:schemeClr val="dk1"/>
            </a:solidFill>
            <a:prstDash val="solid"/>
            <a:miter lim="800000"/>
            <a:headEnd len="sm" w="sm" type="none"/>
            <a:tailEnd len="sm" w="sm" type="none"/>
          </a:ln>
        </p:spPr>
      </p:cxnSp>
      <p:cxnSp>
        <p:nvCxnSpPr>
          <p:cNvPr id="471" name="Google Shape;471;p15"/>
          <p:cNvCxnSpPr/>
          <p:nvPr/>
        </p:nvCxnSpPr>
        <p:spPr>
          <a:xfrm>
            <a:off x="838202" y="3926066"/>
            <a:ext cx="11353798" cy="0"/>
          </a:xfrm>
          <a:prstGeom prst="straightConnector1">
            <a:avLst/>
          </a:prstGeom>
          <a:noFill/>
          <a:ln cap="flat" cmpd="sng" w="9525">
            <a:solidFill>
              <a:schemeClr val="dk1"/>
            </a:solidFill>
            <a:prstDash val="solid"/>
            <a:miter lim="800000"/>
            <a:headEnd len="sm" w="sm" type="none"/>
            <a:tailEnd len="sm" w="sm"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16"/>
          <p:cNvSpPr txBox="1"/>
          <p:nvPr>
            <p:ph type="title"/>
          </p:nvPr>
        </p:nvSpPr>
        <p:spPr>
          <a:xfrm>
            <a:off x="838200" y="115749"/>
            <a:ext cx="10515600" cy="668887"/>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959"/>
              <a:buFont typeface="Times New Roman"/>
              <a:buNone/>
            </a:pPr>
            <a:r>
              <a:rPr b="1" lang="en-US" sz="3959"/>
              <a:t>Sum up: If disease is recessive</a:t>
            </a:r>
            <a:endParaRPr b="1" sz="3959"/>
          </a:p>
        </p:txBody>
      </p:sp>
      <p:cxnSp>
        <p:nvCxnSpPr>
          <p:cNvPr id="477" name="Google Shape;477;p16"/>
          <p:cNvCxnSpPr/>
          <p:nvPr/>
        </p:nvCxnSpPr>
        <p:spPr>
          <a:xfrm>
            <a:off x="4301519" y="928683"/>
            <a:ext cx="13854" cy="5416694"/>
          </a:xfrm>
          <a:prstGeom prst="straightConnector1">
            <a:avLst/>
          </a:prstGeom>
          <a:noFill/>
          <a:ln cap="flat" cmpd="sng" w="9525">
            <a:solidFill>
              <a:schemeClr val="dk1"/>
            </a:solidFill>
            <a:prstDash val="solid"/>
            <a:miter lim="800000"/>
            <a:headEnd len="sm" w="sm" type="none"/>
            <a:tailEnd len="sm" w="sm" type="none"/>
          </a:ln>
        </p:spPr>
      </p:cxnSp>
      <p:cxnSp>
        <p:nvCxnSpPr>
          <p:cNvPr id="478" name="Google Shape;478;p16"/>
          <p:cNvCxnSpPr/>
          <p:nvPr/>
        </p:nvCxnSpPr>
        <p:spPr>
          <a:xfrm>
            <a:off x="8825346" y="928683"/>
            <a:ext cx="13854" cy="5416694"/>
          </a:xfrm>
          <a:prstGeom prst="straightConnector1">
            <a:avLst/>
          </a:prstGeom>
          <a:noFill/>
          <a:ln cap="flat" cmpd="sng" w="9525">
            <a:solidFill>
              <a:schemeClr val="dk1"/>
            </a:solidFill>
            <a:prstDash val="solid"/>
            <a:miter lim="800000"/>
            <a:headEnd len="sm" w="sm" type="none"/>
            <a:tailEnd len="sm" w="sm" type="none"/>
          </a:ln>
        </p:spPr>
      </p:cxnSp>
      <p:sp>
        <p:nvSpPr>
          <p:cNvPr id="479" name="Google Shape;479;p16"/>
          <p:cNvSpPr txBox="1"/>
          <p:nvPr/>
        </p:nvSpPr>
        <p:spPr>
          <a:xfrm>
            <a:off x="1527470" y="928683"/>
            <a:ext cx="1683327"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X linked</a:t>
            </a:r>
            <a:endParaRPr/>
          </a:p>
        </p:txBody>
      </p:sp>
      <p:sp>
        <p:nvSpPr>
          <p:cNvPr id="480" name="Google Shape;480;p16"/>
          <p:cNvSpPr txBox="1"/>
          <p:nvPr/>
        </p:nvSpPr>
        <p:spPr>
          <a:xfrm>
            <a:off x="5947070" y="928683"/>
            <a:ext cx="1683327"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Y linked</a:t>
            </a:r>
            <a:endParaRPr/>
          </a:p>
        </p:txBody>
      </p:sp>
      <p:sp>
        <p:nvSpPr>
          <p:cNvPr id="481" name="Google Shape;481;p16"/>
          <p:cNvSpPr txBox="1"/>
          <p:nvPr/>
        </p:nvSpPr>
        <p:spPr>
          <a:xfrm>
            <a:off x="9144007" y="623036"/>
            <a:ext cx="2348345" cy="95410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800">
                <a:solidFill>
                  <a:schemeClr val="dk1"/>
                </a:solidFill>
                <a:latin typeface="Times New Roman"/>
                <a:ea typeface="Times New Roman"/>
                <a:cs typeface="Times New Roman"/>
                <a:sym typeface="Times New Roman"/>
              </a:rPr>
              <a:t>Homologous X and Y</a:t>
            </a:r>
            <a:endParaRPr/>
          </a:p>
        </p:txBody>
      </p:sp>
      <p:sp>
        <p:nvSpPr>
          <p:cNvPr id="482" name="Google Shape;482;p16"/>
          <p:cNvSpPr txBox="1"/>
          <p:nvPr/>
        </p:nvSpPr>
        <p:spPr>
          <a:xfrm>
            <a:off x="4353782" y="1547490"/>
            <a:ext cx="4422286"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Every affected father should have all his sons affected</a:t>
            </a:r>
            <a:endParaRPr/>
          </a:p>
          <a:p>
            <a:pPr indent="0" lvl="0" marL="0" marR="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No females should be affected</a:t>
            </a:r>
            <a:endParaRPr/>
          </a:p>
        </p:txBody>
      </p:sp>
      <p:sp>
        <p:nvSpPr>
          <p:cNvPr id="483" name="Google Shape;483;p16"/>
          <p:cNvSpPr txBox="1"/>
          <p:nvPr/>
        </p:nvSpPr>
        <p:spPr>
          <a:xfrm rot="-5400000">
            <a:off x="-133780" y="4514046"/>
            <a:ext cx="156077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How to Deny</a:t>
            </a:r>
            <a:endParaRPr/>
          </a:p>
        </p:txBody>
      </p:sp>
      <p:sp>
        <p:nvSpPr>
          <p:cNvPr id="484" name="Google Shape;484;p16"/>
          <p:cNvSpPr txBox="1"/>
          <p:nvPr/>
        </p:nvSpPr>
        <p:spPr>
          <a:xfrm>
            <a:off x="831278" y="1561616"/>
            <a:ext cx="3172371"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Every affected girl should have affected father</a:t>
            </a:r>
            <a:endParaRPr/>
          </a:p>
          <a:p>
            <a:pPr indent="0" lvl="0" marL="0" marR="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Every normal boy should have normal mother</a:t>
            </a:r>
            <a:endParaRPr/>
          </a:p>
        </p:txBody>
      </p:sp>
      <p:sp>
        <p:nvSpPr>
          <p:cNvPr id="485" name="Google Shape;485;p16"/>
          <p:cNvSpPr txBox="1"/>
          <p:nvPr/>
        </p:nvSpPr>
        <p:spPr>
          <a:xfrm>
            <a:off x="9137080" y="1577137"/>
            <a:ext cx="2978727"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Every affected brother and sister should have </a:t>
            </a:r>
            <a:r>
              <a:rPr b="1" lang="en-US" sz="1800">
                <a:solidFill>
                  <a:schemeClr val="dk1"/>
                </a:solidFill>
                <a:latin typeface="Times New Roman"/>
                <a:ea typeface="Times New Roman"/>
                <a:cs typeface="Times New Roman"/>
                <a:sym typeface="Times New Roman"/>
              </a:rPr>
              <a:t>affected</a:t>
            </a:r>
            <a:r>
              <a:rPr lang="en-US" sz="1800">
                <a:solidFill>
                  <a:schemeClr val="dk1"/>
                </a:solidFill>
                <a:latin typeface="Times New Roman"/>
                <a:ea typeface="Times New Roman"/>
                <a:cs typeface="Times New Roman"/>
                <a:sym typeface="Times New Roman"/>
              </a:rPr>
              <a:t> father </a:t>
            </a:r>
            <a:endParaRPr/>
          </a:p>
        </p:txBody>
      </p:sp>
      <p:cxnSp>
        <p:nvCxnSpPr>
          <p:cNvPr id="486" name="Google Shape;486;p16"/>
          <p:cNvCxnSpPr/>
          <p:nvPr/>
        </p:nvCxnSpPr>
        <p:spPr>
          <a:xfrm>
            <a:off x="350472" y="2937159"/>
            <a:ext cx="11841533" cy="0"/>
          </a:xfrm>
          <a:prstGeom prst="straightConnector1">
            <a:avLst/>
          </a:prstGeom>
          <a:noFill/>
          <a:ln cap="flat" cmpd="sng" w="9525">
            <a:solidFill>
              <a:schemeClr val="dk1"/>
            </a:solidFill>
            <a:prstDash val="solid"/>
            <a:miter lim="800000"/>
            <a:headEnd len="sm" w="sm" type="none"/>
            <a:tailEnd len="sm" w="sm" type="none"/>
          </a:ln>
        </p:spPr>
      </p:cxnSp>
      <p:cxnSp>
        <p:nvCxnSpPr>
          <p:cNvPr id="487" name="Google Shape;487;p16"/>
          <p:cNvCxnSpPr/>
          <p:nvPr/>
        </p:nvCxnSpPr>
        <p:spPr>
          <a:xfrm>
            <a:off x="838200" y="928683"/>
            <a:ext cx="0" cy="5416694"/>
          </a:xfrm>
          <a:prstGeom prst="straightConnector1">
            <a:avLst/>
          </a:prstGeom>
          <a:noFill/>
          <a:ln cap="flat" cmpd="sng" w="9525">
            <a:solidFill>
              <a:schemeClr val="dk1"/>
            </a:solidFill>
            <a:prstDash val="solid"/>
            <a:miter lim="800000"/>
            <a:headEnd len="sm" w="sm" type="none"/>
            <a:tailEnd len="sm" w="sm" type="none"/>
          </a:ln>
        </p:spPr>
      </p:cxnSp>
      <p:sp>
        <p:nvSpPr>
          <p:cNvPr id="488" name="Google Shape;488;p16"/>
          <p:cNvSpPr txBox="1"/>
          <p:nvPr/>
        </p:nvSpPr>
        <p:spPr>
          <a:xfrm rot="-5400000">
            <a:off x="-92854" y="1964810"/>
            <a:ext cx="156077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Characteristic</a:t>
            </a:r>
            <a:endParaRPr/>
          </a:p>
        </p:txBody>
      </p:sp>
      <p:grpSp>
        <p:nvGrpSpPr>
          <p:cNvPr id="489" name="Google Shape;489;p16"/>
          <p:cNvGrpSpPr/>
          <p:nvPr/>
        </p:nvGrpSpPr>
        <p:grpSpPr>
          <a:xfrm>
            <a:off x="921013" y="5650343"/>
            <a:ext cx="1142865" cy="983466"/>
            <a:chOff x="1176600" y="4316852"/>
            <a:chExt cx="2458900" cy="1614351"/>
          </a:xfrm>
        </p:grpSpPr>
        <p:cxnSp>
          <p:nvCxnSpPr>
            <p:cNvPr id="490" name="Google Shape;490;p16"/>
            <p:cNvCxnSpPr/>
            <p:nvPr/>
          </p:nvCxnSpPr>
          <p:spPr>
            <a:xfrm>
              <a:off x="1752600" y="4622853"/>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491" name="Google Shape;491;p16"/>
            <p:cNvCxnSpPr/>
            <p:nvPr/>
          </p:nvCxnSpPr>
          <p:spPr>
            <a:xfrm>
              <a:off x="2260600" y="4622853"/>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492" name="Google Shape;492;p16"/>
            <p:cNvCxnSpPr/>
            <p:nvPr/>
          </p:nvCxnSpPr>
          <p:spPr>
            <a:xfrm>
              <a:off x="1371600" y="5003853"/>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493" name="Google Shape;493;p16"/>
            <p:cNvCxnSpPr/>
            <p:nvPr/>
          </p:nvCxnSpPr>
          <p:spPr>
            <a:xfrm>
              <a:off x="1371600" y="5003853"/>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494" name="Google Shape;494;p16"/>
            <p:cNvCxnSpPr/>
            <p:nvPr/>
          </p:nvCxnSpPr>
          <p:spPr>
            <a:xfrm>
              <a:off x="2266950" y="5010203"/>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495" name="Google Shape;495;p16"/>
            <p:cNvCxnSpPr/>
            <p:nvPr/>
          </p:nvCxnSpPr>
          <p:spPr>
            <a:xfrm>
              <a:off x="3365500" y="5003853"/>
              <a:ext cx="6350" cy="381000"/>
            </a:xfrm>
            <a:prstGeom prst="straightConnector1">
              <a:avLst/>
            </a:prstGeom>
            <a:noFill/>
            <a:ln cap="flat" cmpd="sng" w="9525">
              <a:solidFill>
                <a:schemeClr val="dk1"/>
              </a:solidFill>
              <a:prstDash val="solid"/>
              <a:miter lim="800000"/>
              <a:headEnd len="sm" w="sm" type="none"/>
              <a:tailEnd len="sm" w="sm" type="none"/>
            </a:ln>
          </p:spPr>
        </p:cxnSp>
        <p:sp>
          <p:nvSpPr>
            <p:cNvPr id="496" name="Google Shape;496;p16"/>
            <p:cNvSpPr/>
            <p:nvPr/>
          </p:nvSpPr>
          <p:spPr>
            <a:xfrm>
              <a:off x="1176600" y="4316852"/>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497" name="Google Shape;497;p16"/>
            <p:cNvSpPr/>
            <p:nvPr/>
          </p:nvSpPr>
          <p:spPr>
            <a:xfrm>
              <a:off x="3095500" y="5391203"/>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grpSp>
        <p:nvGrpSpPr>
          <p:cNvPr id="498" name="Google Shape;498;p16"/>
          <p:cNvGrpSpPr/>
          <p:nvPr/>
        </p:nvGrpSpPr>
        <p:grpSpPr>
          <a:xfrm>
            <a:off x="996890" y="3716271"/>
            <a:ext cx="1036266" cy="796660"/>
            <a:chOff x="1187200" y="2594451"/>
            <a:chExt cx="1746388" cy="1332167"/>
          </a:xfrm>
        </p:grpSpPr>
        <p:grpSp>
          <p:nvGrpSpPr>
            <p:cNvPr id="499" name="Google Shape;499;p16"/>
            <p:cNvGrpSpPr/>
            <p:nvPr/>
          </p:nvGrpSpPr>
          <p:grpSpPr>
            <a:xfrm>
              <a:off x="1187200" y="2594451"/>
              <a:ext cx="1746388" cy="1332167"/>
              <a:chOff x="1187200" y="2318619"/>
              <a:chExt cx="2146550" cy="1607999"/>
            </a:xfrm>
          </p:grpSpPr>
          <p:cxnSp>
            <p:nvCxnSpPr>
              <p:cNvPr id="500" name="Google Shape;500;p16"/>
              <p:cNvCxnSpPr/>
              <p:nvPr/>
            </p:nvCxnSpPr>
            <p:spPr>
              <a:xfrm>
                <a:off x="1720850" y="2588619"/>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501" name="Google Shape;501;p16"/>
              <p:cNvCxnSpPr/>
              <p:nvPr/>
            </p:nvCxnSpPr>
            <p:spPr>
              <a:xfrm>
                <a:off x="2228850" y="2588619"/>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502" name="Google Shape;502;p16"/>
              <p:cNvCxnSpPr/>
              <p:nvPr/>
            </p:nvCxnSpPr>
            <p:spPr>
              <a:xfrm>
                <a:off x="1339850" y="2969619"/>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503" name="Google Shape;503;p16"/>
              <p:cNvCxnSpPr/>
              <p:nvPr/>
            </p:nvCxnSpPr>
            <p:spPr>
              <a:xfrm>
                <a:off x="2235200" y="2975969"/>
                <a:ext cx="6350" cy="381000"/>
              </a:xfrm>
              <a:prstGeom prst="straightConnector1">
                <a:avLst/>
              </a:prstGeom>
              <a:noFill/>
              <a:ln cap="flat" cmpd="sng" w="9525">
                <a:solidFill>
                  <a:schemeClr val="dk1"/>
                </a:solidFill>
                <a:prstDash val="solid"/>
                <a:miter lim="800000"/>
                <a:headEnd len="sm" w="sm" type="none"/>
                <a:tailEnd len="sm" w="sm" type="none"/>
              </a:ln>
            </p:spPr>
          </p:cxnSp>
          <p:sp>
            <p:nvSpPr>
              <p:cNvPr id="504" name="Google Shape;504;p16"/>
              <p:cNvSpPr/>
              <p:nvPr/>
            </p:nvSpPr>
            <p:spPr>
              <a:xfrm>
                <a:off x="1939525" y="3350618"/>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505" name="Google Shape;505;p16"/>
              <p:cNvSpPr/>
              <p:nvPr/>
            </p:nvSpPr>
            <p:spPr>
              <a:xfrm>
                <a:off x="1187200" y="2318619"/>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cxnSp>
          <p:nvCxnSpPr>
            <p:cNvPr id="506" name="Google Shape;506;p16"/>
            <p:cNvCxnSpPr/>
            <p:nvPr/>
          </p:nvCxnSpPr>
          <p:spPr>
            <a:xfrm>
              <a:off x="1316198" y="3133725"/>
              <a:ext cx="0" cy="314325"/>
            </a:xfrm>
            <a:prstGeom prst="straightConnector1">
              <a:avLst/>
            </a:prstGeom>
            <a:noFill/>
            <a:ln cap="flat" cmpd="sng" w="9525">
              <a:solidFill>
                <a:schemeClr val="dk1"/>
              </a:solidFill>
              <a:prstDash val="solid"/>
              <a:miter lim="800000"/>
              <a:headEnd len="sm" w="sm" type="none"/>
              <a:tailEnd len="sm" w="sm" type="none"/>
            </a:ln>
          </p:spPr>
        </p:cxnSp>
        <p:cxnSp>
          <p:nvCxnSpPr>
            <p:cNvPr id="507" name="Google Shape;507;p16"/>
            <p:cNvCxnSpPr/>
            <p:nvPr/>
          </p:nvCxnSpPr>
          <p:spPr>
            <a:xfrm>
              <a:off x="2933588" y="3140360"/>
              <a:ext cx="0" cy="314325"/>
            </a:xfrm>
            <a:prstGeom prst="straightConnector1">
              <a:avLst/>
            </a:prstGeom>
            <a:noFill/>
            <a:ln cap="flat" cmpd="sng" w="9525">
              <a:solidFill>
                <a:schemeClr val="dk1"/>
              </a:solidFill>
              <a:prstDash val="solid"/>
              <a:miter lim="800000"/>
              <a:headEnd len="sm" w="sm" type="none"/>
              <a:tailEnd len="sm" w="sm" type="none"/>
            </a:ln>
          </p:spPr>
        </p:cxnSp>
      </p:grpSp>
      <p:sp>
        <p:nvSpPr>
          <p:cNvPr id="508" name="Google Shape;508;p16"/>
          <p:cNvSpPr txBox="1"/>
          <p:nvPr/>
        </p:nvSpPr>
        <p:spPr>
          <a:xfrm>
            <a:off x="1000514" y="3014310"/>
            <a:ext cx="3269992"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Times New Roman"/>
                <a:ea typeface="Times New Roman"/>
                <a:cs typeface="Times New Roman"/>
                <a:sym typeface="Times New Roman"/>
              </a:rPr>
              <a:t>Look for normal father and affected daughter</a:t>
            </a:r>
            <a:endParaRPr/>
          </a:p>
        </p:txBody>
      </p:sp>
      <p:sp>
        <p:nvSpPr>
          <p:cNvPr id="509" name="Google Shape;509;p16"/>
          <p:cNvSpPr txBox="1"/>
          <p:nvPr/>
        </p:nvSpPr>
        <p:spPr>
          <a:xfrm>
            <a:off x="2084502" y="3637036"/>
            <a:ext cx="2217016" cy="138499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Times New Roman"/>
                <a:ea typeface="Times New Roman"/>
                <a:cs typeface="Times New Roman"/>
                <a:sym typeface="Times New Roman"/>
              </a:rPr>
              <a:t>Daughter is affected should be X</a:t>
            </a:r>
            <a:r>
              <a:rPr baseline="30000" lang="en-US" sz="1400">
                <a:solidFill>
                  <a:schemeClr val="dk1"/>
                </a:solidFill>
                <a:latin typeface="Times New Roman"/>
                <a:ea typeface="Times New Roman"/>
                <a:cs typeface="Times New Roman"/>
                <a:sym typeface="Times New Roman"/>
              </a:rPr>
              <a:t>d </a:t>
            </a:r>
            <a:r>
              <a:rPr lang="en-US" sz="1400">
                <a:solidFill>
                  <a:schemeClr val="dk1"/>
                </a:solidFill>
                <a:latin typeface="Times New Roman"/>
                <a:ea typeface="Times New Roman"/>
                <a:cs typeface="Times New Roman"/>
                <a:sym typeface="Times New Roman"/>
              </a:rPr>
              <a:t>X</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 should inherit X</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 from her father whose genotype should be X</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Y who should be affected which is not the case</a:t>
            </a:r>
            <a:endParaRPr/>
          </a:p>
        </p:txBody>
      </p:sp>
      <p:sp>
        <p:nvSpPr>
          <p:cNvPr id="510" name="Google Shape;510;p16"/>
          <p:cNvSpPr txBox="1"/>
          <p:nvPr/>
        </p:nvSpPr>
        <p:spPr>
          <a:xfrm>
            <a:off x="2046094" y="5434558"/>
            <a:ext cx="2217016" cy="138499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Times New Roman"/>
                <a:ea typeface="Times New Roman"/>
                <a:cs typeface="Times New Roman"/>
                <a:sym typeface="Times New Roman"/>
              </a:rPr>
              <a:t>mother is affected should be X</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X</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 should give her son Xd whose genotype should be X</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Y who should be affected which is not the case</a:t>
            </a:r>
            <a:endParaRPr/>
          </a:p>
        </p:txBody>
      </p:sp>
      <p:cxnSp>
        <p:nvCxnSpPr>
          <p:cNvPr id="511" name="Google Shape;511;p16"/>
          <p:cNvCxnSpPr/>
          <p:nvPr/>
        </p:nvCxnSpPr>
        <p:spPr>
          <a:xfrm>
            <a:off x="831278" y="5022025"/>
            <a:ext cx="3484099" cy="0"/>
          </a:xfrm>
          <a:prstGeom prst="straightConnector1">
            <a:avLst/>
          </a:prstGeom>
          <a:noFill/>
          <a:ln cap="flat" cmpd="sng" w="9525">
            <a:solidFill>
              <a:schemeClr val="dk1"/>
            </a:solidFill>
            <a:prstDash val="solid"/>
            <a:miter lim="800000"/>
            <a:headEnd len="sm" w="sm" type="none"/>
            <a:tailEnd len="sm" w="sm" type="none"/>
          </a:ln>
        </p:spPr>
      </p:cxnSp>
      <p:grpSp>
        <p:nvGrpSpPr>
          <p:cNvPr id="512" name="Google Shape;512;p16"/>
          <p:cNvGrpSpPr/>
          <p:nvPr/>
        </p:nvGrpSpPr>
        <p:grpSpPr>
          <a:xfrm>
            <a:off x="4402843" y="3291538"/>
            <a:ext cx="1069709" cy="820518"/>
            <a:chOff x="1235538" y="1454023"/>
            <a:chExt cx="1911093" cy="1307637"/>
          </a:xfrm>
        </p:grpSpPr>
        <p:sp>
          <p:nvSpPr>
            <p:cNvPr id="513" name="Google Shape;513;p16"/>
            <p:cNvSpPr/>
            <p:nvPr/>
          </p:nvSpPr>
          <p:spPr>
            <a:xfrm>
              <a:off x="2570631" y="1454023"/>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514" name="Google Shape;514;p16"/>
            <p:cNvSpPr/>
            <p:nvPr/>
          </p:nvSpPr>
          <p:spPr>
            <a:xfrm>
              <a:off x="1235538" y="1472023"/>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515" name="Google Shape;515;p16"/>
            <p:cNvSpPr/>
            <p:nvPr/>
          </p:nvSpPr>
          <p:spPr>
            <a:xfrm>
              <a:off x="1939444" y="2221660"/>
              <a:ext cx="540000" cy="540000"/>
            </a:xfrm>
            <a:prstGeom prst="rect">
              <a:avLst/>
            </a:prstGeom>
            <a:solidFill>
              <a:srgbClr val="F2F2F2"/>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516" name="Google Shape;516;p16"/>
            <p:cNvCxnSpPr>
              <a:stCxn id="514" idx="3"/>
              <a:endCxn id="513" idx="2"/>
            </p:cNvCxnSpPr>
            <p:nvPr/>
          </p:nvCxnSpPr>
          <p:spPr>
            <a:xfrm>
              <a:off x="1775538" y="1742023"/>
              <a:ext cx="795000" cy="0"/>
            </a:xfrm>
            <a:prstGeom prst="straightConnector1">
              <a:avLst/>
            </a:prstGeom>
            <a:noFill/>
            <a:ln cap="flat" cmpd="sng" w="9525">
              <a:solidFill>
                <a:schemeClr val="dk1"/>
              </a:solidFill>
              <a:prstDash val="solid"/>
              <a:miter lim="800000"/>
              <a:headEnd len="sm" w="sm" type="none"/>
              <a:tailEnd len="sm" w="sm" type="none"/>
            </a:ln>
          </p:spPr>
        </p:cxnSp>
        <p:cxnSp>
          <p:nvCxnSpPr>
            <p:cNvPr id="517" name="Google Shape;517;p16"/>
            <p:cNvCxnSpPr>
              <a:endCxn id="515" idx="0"/>
            </p:cNvCxnSpPr>
            <p:nvPr/>
          </p:nvCxnSpPr>
          <p:spPr>
            <a:xfrm>
              <a:off x="2209444" y="1741960"/>
              <a:ext cx="0" cy="479700"/>
            </a:xfrm>
            <a:prstGeom prst="straightConnector1">
              <a:avLst/>
            </a:prstGeom>
            <a:noFill/>
            <a:ln cap="flat" cmpd="sng" w="9525">
              <a:solidFill>
                <a:schemeClr val="dk1"/>
              </a:solidFill>
              <a:prstDash val="solid"/>
              <a:miter lim="800000"/>
              <a:headEnd len="sm" w="sm" type="none"/>
              <a:tailEnd len="sm" w="sm" type="none"/>
            </a:ln>
          </p:spPr>
        </p:cxnSp>
      </p:grpSp>
      <p:grpSp>
        <p:nvGrpSpPr>
          <p:cNvPr id="518" name="Google Shape;518;p16"/>
          <p:cNvGrpSpPr/>
          <p:nvPr/>
        </p:nvGrpSpPr>
        <p:grpSpPr>
          <a:xfrm>
            <a:off x="4467226" y="4534382"/>
            <a:ext cx="1029253" cy="764603"/>
            <a:chOff x="1235538" y="1454023"/>
            <a:chExt cx="1911093" cy="1274156"/>
          </a:xfrm>
        </p:grpSpPr>
        <p:sp>
          <p:nvSpPr>
            <p:cNvPr id="519" name="Google Shape;519;p16"/>
            <p:cNvSpPr/>
            <p:nvPr/>
          </p:nvSpPr>
          <p:spPr>
            <a:xfrm>
              <a:off x="2570631" y="1454023"/>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520" name="Google Shape;520;p16"/>
            <p:cNvSpPr/>
            <p:nvPr/>
          </p:nvSpPr>
          <p:spPr>
            <a:xfrm>
              <a:off x="1235538" y="1472023"/>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521" name="Google Shape;521;p16"/>
            <p:cNvSpPr/>
            <p:nvPr/>
          </p:nvSpPr>
          <p:spPr>
            <a:xfrm>
              <a:off x="1921663" y="2221660"/>
              <a:ext cx="540000" cy="506519"/>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522" name="Google Shape;522;p16"/>
            <p:cNvCxnSpPr>
              <a:stCxn id="520" idx="3"/>
              <a:endCxn id="519" idx="2"/>
            </p:cNvCxnSpPr>
            <p:nvPr/>
          </p:nvCxnSpPr>
          <p:spPr>
            <a:xfrm>
              <a:off x="1775538" y="1742023"/>
              <a:ext cx="795000" cy="0"/>
            </a:xfrm>
            <a:prstGeom prst="straightConnector1">
              <a:avLst/>
            </a:prstGeom>
            <a:noFill/>
            <a:ln cap="flat" cmpd="sng" w="9525">
              <a:solidFill>
                <a:schemeClr val="dk1"/>
              </a:solidFill>
              <a:prstDash val="solid"/>
              <a:miter lim="800000"/>
              <a:headEnd len="sm" w="sm" type="none"/>
              <a:tailEnd len="sm" w="sm" type="none"/>
            </a:ln>
          </p:spPr>
        </p:cxnSp>
        <p:cxnSp>
          <p:nvCxnSpPr>
            <p:cNvPr id="523" name="Google Shape;523;p16"/>
            <p:cNvCxnSpPr>
              <a:endCxn id="521" idx="0"/>
            </p:cNvCxnSpPr>
            <p:nvPr/>
          </p:nvCxnSpPr>
          <p:spPr>
            <a:xfrm flipH="1">
              <a:off x="2191663" y="1741960"/>
              <a:ext cx="2100" cy="479700"/>
            </a:xfrm>
            <a:prstGeom prst="straightConnector1">
              <a:avLst/>
            </a:prstGeom>
            <a:noFill/>
            <a:ln cap="flat" cmpd="sng" w="9525">
              <a:solidFill>
                <a:schemeClr val="dk1"/>
              </a:solidFill>
              <a:prstDash val="solid"/>
              <a:miter lim="800000"/>
              <a:headEnd len="sm" w="sm" type="none"/>
              <a:tailEnd len="sm" w="sm" type="none"/>
            </a:ln>
          </p:spPr>
        </p:cxnSp>
      </p:grpSp>
      <p:grpSp>
        <p:nvGrpSpPr>
          <p:cNvPr id="524" name="Google Shape;524;p16"/>
          <p:cNvGrpSpPr/>
          <p:nvPr/>
        </p:nvGrpSpPr>
        <p:grpSpPr>
          <a:xfrm>
            <a:off x="4733011" y="5586807"/>
            <a:ext cx="534249" cy="743865"/>
            <a:chOff x="4879378" y="5747321"/>
            <a:chExt cx="646871" cy="816993"/>
          </a:xfrm>
        </p:grpSpPr>
        <p:grpSp>
          <p:nvGrpSpPr>
            <p:cNvPr id="525" name="Google Shape;525;p16"/>
            <p:cNvGrpSpPr/>
            <p:nvPr/>
          </p:nvGrpSpPr>
          <p:grpSpPr>
            <a:xfrm>
              <a:off x="4879378" y="5747321"/>
              <a:ext cx="646871" cy="587826"/>
              <a:chOff x="1775538" y="1742023"/>
              <a:chExt cx="795093" cy="709538"/>
            </a:xfrm>
          </p:grpSpPr>
          <p:cxnSp>
            <p:nvCxnSpPr>
              <p:cNvPr id="526" name="Google Shape;526;p16"/>
              <p:cNvCxnSpPr/>
              <p:nvPr/>
            </p:nvCxnSpPr>
            <p:spPr>
              <a:xfrm>
                <a:off x="1775538" y="1742023"/>
                <a:ext cx="795093" cy="0"/>
              </a:xfrm>
              <a:prstGeom prst="straightConnector1">
                <a:avLst/>
              </a:prstGeom>
              <a:noFill/>
              <a:ln cap="flat" cmpd="sng" w="9525">
                <a:solidFill>
                  <a:schemeClr val="dk1"/>
                </a:solidFill>
                <a:prstDash val="solid"/>
                <a:miter lim="800000"/>
                <a:headEnd len="sm" w="sm" type="none"/>
                <a:tailEnd len="sm" w="sm" type="none"/>
              </a:ln>
            </p:spPr>
          </p:cxnSp>
          <p:cxnSp>
            <p:nvCxnSpPr>
              <p:cNvPr id="527" name="Google Shape;527;p16"/>
              <p:cNvCxnSpPr/>
              <p:nvPr/>
            </p:nvCxnSpPr>
            <p:spPr>
              <a:xfrm flipH="1">
                <a:off x="2191663" y="1742023"/>
                <a:ext cx="1956" cy="709538"/>
              </a:xfrm>
              <a:prstGeom prst="straightConnector1">
                <a:avLst/>
              </a:prstGeom>
              <a:noFill/>
              <a:ln cap="flat" cmpd="sng" w="9525">
                <a:solidFill>
                  <a:schemeClr val="dk1"/>
                </a:solidFill>
                <a:prstDash val="solid"/>
                <a:miter lim="800000"/>
                <a:headEnd len="sm" w="sm" type="none"/>
                <a:tailEnd len="sm" w="sm" type="none"/>
              </a:ln>
            </p:spPr>
          </p:cxnSp>
        </p:grpSp>
        <p:sp>
          <p:nvSpPr>
            <p:cNvPr id="528" name="Google Shape;528;p16"/>
            <p:cNvSpPr/>
            <p:nvPr/>
          </p:nvSpPr>
          <p:spPr>
            <a:xfrm>
              <a:off x="4997792" y="6087119"/>
              <a:ext cx="468622" cy="477195"/>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sp>
        <p:nvSpPr>
          <p:cNvPr id="529" name="Google Shape;529;p16"/>
          <p:cNvSpPr txBox="1"/>
          <p:nvPr/>
        </p:nvSpPr>
        <p:spPr>
          <a:xfrm>
            <a:off x="1053312" y="5037369"/>
            <a:ext cx="3269992"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Times New Roman"/>
                <a:ea typeface="Times New Roman"/>
                <a:cs typeface="Times New Roman"/>
                <a:sym typeface="Times New Roman"/>
              </a:rPr>
              <a:t>Look for affected mother and normal son</a:t>
            </a:r>
            <a:endParaRPr/>
          </a:p>
        </p:txBody>
      </p:sp>
      <p:cxnSp>
        <p:nvCxnSpPr>
          <p:cNvPr id="530" name="Google Shape;530;p16"/>
          <p:cNvCxnSpPr>
            <a:stCxn id="509" idx="3"/>
          </p:cNvCxnSpPr>
          <p:nvPr/>
        </p:nvCxnSpPr>
        <p:spPr>
          <a:xfrm>
            <a:off x="4301518" y="4329533"/>
            <a:ext cx="4551600" cy="24000"/>
          </a:xfrm>
          <a:prstGeom prst="straightConnector1">
            <a:avLst/>
          </a:prstGeom>
          <a:noFill/>
          <a:ln cap="flat" cmpd="sng" w="9525">
            <a:solidFill>
              <a:schemeClr val="dk1"/>
            </a:solidFill>
            <a:prstDash val="solid"/>
            <a:miter lim="800000"/>
            <a:headEnd len="sm" w="sm" type="none"/>
            <a:tailEnd len="sm" w="sm" type="none"/>
          </a:ln>
        </p:spPr>
      </p:cxnSp>
      <p:cxnSp>
        <p:nvCxnSpPr>
          <p:cNvPr id="531" name="Google Shape;531;p16"/>
          <p:cNvCxnSpPr/>
          <p:nvPr/>
        </p:nvCxnSpPr>
        <p:spPr>
          <a:xfrm>
            <a:off x="4315373" y="5528987"/>
            <a:ext cx="4551536" cy="24135"/>
          </a:xfrm>
          <a:prstGeom prst="straightConnector1">
            <a:avLst/>
          </a:prstGeom>
          <a:noFill/>
          <a:ln cap="flat" cmpd="sng" w="9525">
            <a:solidFill>
              <a:schemeClr val="dk1"/>
            </a:solidFill>
            <a:prstDash val="solid"/>
            <a:miter lim="800000"/>
            <a:headEnd len="sm" w="sm" type="none"/>
            <a:tailEnd len="sm" w="sm" type="none"/>
          </a:ln>
        </p:spPr>
      </p:cxnSp>
      <p:sp>
        <p:nvSpPr>
          <p:cNvPr id="532" name="Google Shape;532;p16"/>
          <p:cNvSpPr txBox="1"/>
          <p:nvPr/>
        </p:nvSpPr>
        <p:spPr>
          <a:xfrm>
            <a:off x="5452396" y="2979270"/>
            <a:ext cx="3323672" cy="138499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Times New Roman"/>
                <a:ea typeface="Times New Roman"/>
                <a:cs typeface="Times New Roman"/>
                <a:sym typeface="Times New Roman"/>
              </a:rPr>
              <a:t>If the gene was located on non homologous Y chromosome then son II-1 genotype should be XY</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 he should have inherited Y</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 from his father (I-1) who should be also XY</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 and must be affected which is not the case</a:t>
            </a:r>
            <a:endParaRPr/>
          </a:p>
        </p:txBody>
      </p:sp>
      <p:sp>
        <p:nvSpPr>
          <p:cNvPr id="533" name="Google Shape;533;p16"/>
          <p:cNvSpPr txBox="1"/>
          <p:nvPr/>
        </p:nvSpPr>
        <p:spPr>
          <a:xfrm>
            <a:off x="5480284" y="4377244"/>
            <a:ext cx="3323672" cy="116955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Times New Roman"/>
                <a:ea typeface="Times New Roman"/>
                <a:cs typeface="Times New Roman"/>
                <a:sym typeface="Times New Roman"/>
              </a:rPr>
              <a:t>If the gene was located on non homologous Y chromosome then son II-1 genotype should be XY</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 he should have inherited Y</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 from his father who should be also XY</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 and must be affected which is not the case</a:t>
            </a:r>
            <a:endParaRPr/>
          </a:p>
        </p:txBody>
      </p:sp>
      <p:sp>
        <p:nvSpPr>
          <p:cNvPr id="534" name="Google Shape;534;p16"/>
          <p:cNvSpPr txBox="1"/>
          <p:nvPr/>
        </p:nvSpPr>
        <p:spPr>
          <a:xfrm>
            <a:off x="5468249" y="5686011"/>
            <a:ext cx="3323672" cy="73866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Times New Roman"/>
                <a:ea typeface="Times New Roman"/>
                <a:cs typeface="Times New Roman"/>
                <a:sym typeface="Times New Roman"/>
              </a:rPr>
              <a:t>If the gene was located on non homologous Y then no girls should be affected but girl II-1 is affected which is not the case.</a:t>
            </a:r>
            <a:endParaRPr/>
          </a:p>
        </p:txBody>
      </p:sp>
      <p:grpSp>
        <p:nvGrpSpPr>
          <p:cNvPr id="535" name="Google Shape;535;p16"/>
          <p:cNvGrpSpPr/>
          <p:nvPr/>
        </p:nvGrpSpPr>
        <p:grpSpPr>
          <a:xfrm>
            <a:off x="9223289" y="3275920"/>
            <a:ext cx="1403154" cy="980217"/>
            <a:chOff x="9061312" y="2375737"/>
            <a:chExt cx="1980699" cy="1362232"/>
          </a:xfrm>
        </p:grpSpPr>
        <p:grpSp>
          <p:nvGrpSpPr>
            <p:cNvPr id="536" name="Google Shape;536;p16"/>
            <p:cNvGrpSpPr/>
            <p:nvPr/>
          </p:nvGrpSpPr>
          <p:grpSpPr>
            <a:xfrm>
              <a:off x="9061312" y="2375737"/>
              <a:ext cx="1746388" cy="1332167"/>
              <a:chOff x="1187200" y="2594451"/>
              <a:chExt cx="1746388" cy="1332167"/>
            </a:xfrm>
          </p:grpSpPr>
          <p:grpSp>
            <p:nvGrpSpPr>
              <p:cNvPr id="537" name="Google Shape;537;p16"/>
              <p:cNvGrpSpPr/>
              <p:nvPr/>
            </p:nvGrpSpPr>
            <p:grpSpPr>
              <a:xfrm>
                <a:off x="1187200" y="2594451"/>
                <a:ext cx="1746388" cy="1332167"/>
                <a:chOff x="1187200" y="2318619"/>
                <a:chExt cx="2146550" cy="1607999"/>
              </a:xfrm>
            </p:grpSpPr>
            <p:cxnSp>
              <p:nvCxnSpPr>
                <p:cNvPr id="538" name="Google Shape;538;p16"/>
                <p:cNvCxnSpPr/>
                <p:nvPr/>
              </p:nvCxnSpPr>
              <p:spPr>
                <a:xfrm>
                  <a:off x="1720850" y="2588619"/>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539" name="Google Shape;539;p16"/>
                <p:cNvCxnSpPr/>
                <p:nvPr/>
              </p:nvCxnSpPr>
              <p:spPr>
                <a:xfrm>
                  <a:off x="2228850" y="2588619"/>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540" name="Google Shape;540;p16"/>
                <p:cNvCxnSpPr/>
                <p:nvPr/>
              </p:nvCxnSpPr>
              <p:spPr>
                <a:xfrm>
                  <a:off x="1339850" y="2969619"/>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541" name="Google Shape;541;p16"/>
                <p:cNvCxnSpPr/>
                <p:nvPr/>
              </p:nvCxnSpPr>
              <p:spPr>
                <a:xfrm>
                  <a:off x="2235200" y="2975969"/>
                  <a:ext cx="6350" cy="381000"/>
                </a:xfrm>
                <a:prstGeom prst="straightConnector1">
                  <a:avLst/>
                </a:prstGeom>
                <a:noFill/>
                <a:ln cap="flat" cmpd="sng" w="9525">
                  <a:solidFill>
                    <a:schemeClr val="dk1"/>
                  </a:solidFill>
                  <a:prstDash val="solid"/>
                  <a:miter lim="800000"/>
                  <a:headEnd len="sm" w="sm" type="none"/>
                  <a:tailEnd len="sm" w="sm" type="none"/>
                </a:ln>
              </p:spPr>
            </p:cxnSp>
            <p:sp>
              <p:nvSpPr>
                <p:cNvPr id="542" name="Google Shape;542;p16"/>
                <p:cNvSpPr/>
                <p:nvPr/>
              </p:nvSpPr>
              <p:spPr>
                <a:xfrm>
                  <a:off x="1939525" y="3350618"/>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543" name="Google Shape;543;p16"/>
                <p:cNvSpPr/>
                <p:nvPr/>
              </p:nvSpPr>
              <p:spPr>
                <a:xfrm>
                  <a:off x="1187200" y="2318619"/>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cxnSp>
            <p:nvCxnSpPr>
              <p:cNvPr id="544" name="Google Shape;544;p16"/>
              <p:cNvCxnSpPr/>
              <p:nvPr/>
            </p:nvCxnSpPr>
            <p:spPr>
              <a:xfrm>
                <a:off x="1316198" y="3133725"/>
                <a:ext cx="0" cy="314325"/>
              </a:xfrm>
              <a:prstGeom prst="straightConnector1">
                <a:avLst/>
              </a:prstGeom>
              <a:noFill/>
              <a:ln cap="flat" cmpd="sng" w="9525">
                <a:solidFill>
                  <a:schemeClr val="dk1"/>
                </a:solidFill>
                <a:prstDash val="solid"/>
                <a:miter lim="800000"/>
                <a:headEnd len="sm" w="sm" type="none"/>
                <a:tailEnd len="sm" w="sm" type="none"/>
              </a:ln>
            </p:spPr>
          </p:cxnSp>
          <p:cxnSp>
            <p:nvCxnSpPr>
              <p:cNvPr id="545" name="Google Shape;545;p16"/>
              <p:cNvCxnSpPr/>
              <p:nvPr/>
            </p:nvCxnSpPr>
            <p:spPr>
              <a:xfrm>
                <a:off x="2933588" y="3140360"/>
                <a:ext cx="0" cy="314325"/>
              </a:xfrm>
              <a:prstGeom prst="straightConnector1">
                <a:avLst/>
              </a:prstGeom>
              <a:noFill/>
              <a:ln cap="flat" cmpd="sng" w="9525">
                <a:solidFill>
                  <a:schemeClr val="dk1"/>
                </a:solidFill>
                <a:prstDash val="solid"/>
                <a:miter lim="800000"/>
                <a:headEnd len="sm" w="sm" type="none"/>
                <a:tailEnd len="sm" w="sm" type="none"/>
              </a:ln>
            </p:spPr>
          </p:cxnSp>
        </p:grpSp>
        <p:sp>
          <p:nvSpPr>
            <p:cNvPr id="546" name="Google Shape;546;p16"/>
            <p:cNvSpPr/>
            <p:nvPr/>
          </p:nvSpPr>
          <p:spPr>
            <a:xfrm>
              <a:off x="10573389" y="3260775"/>
              <a:ext cx="468622" cy="477194"/>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sp>
        <p:nvSpPr>
          <p:cNvPr id="547" name="Google Shape;547;p16"/>
          <p:cNvSpPr txBox="1"/>
          <p:nvPr/>
        </p:nvSpPr>
        <p:spPr>
          <a:xfrm>
            <a:off x="8905028" y="4571144"/>
            <a:ext cx="3275915" cy="203132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Times New Roman"/>
                <a:ea typeface="Times New Roman"/>
                <a:cs typeface="Times New Roman"/>
                <a:sym typeface="Times New Roman"/>
              </a:rPr>
              <a:t>If the gene was located on homologous part of X and Y then child II-1 who is affected her genotype should be X</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X</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 should have inherited X</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 from her father, and the sone II-2 who is affected, his genotype should be X</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Y</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  then he should inherit Y</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 from his father, so father’s genotype should be X</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Y</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 and must be affected which is not the case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17"/>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b="1" lang="en-US"/>
              <a:t>Application 1: Cystic Fibrosis</a:t>
            </a:r>
            <a:endParaRPr b="1"/>
          </a:p>
        </p:txBody>
      </p:sp>
      <p:pic>
        <p:nvPicPr>
          <p:cNvPr id="553" name="Google Shape;553;p17"/>
          <p:cNvPicPr preferRelativeResize="0"/>
          <p:nvPr>
            <p:ph idx="1" type="body"/>
          </p:nvPr>
        </p:nvPicPr>
        <p:blipFill rotWithShape="1">
          <a:blip r:embed="rId3">
            <a:alphaModFix/>
          </a:blip>
          <a:srcRect b="0" l="0" r="0" t="0"/>
          <a:stretch/>
        </p:blipFill>
        <p:spPr>
          <a:xfrm>
            <a:off x="1166938" y="1825625"/>
            <a:ext cx="4524123" cy="4351338"/>
          </a:xfrm>
          <a:prstGeom prst="rect">
            <a:avLst/>
          </a:prstGeom>
          <a:noFill/>
          <a:ln>
            <a:noFill/>
          </a:ln>
        </p:spPr>
      </p:pic>
      <p:sp>
        <p:nvSpPr>
          <p:cNvPr id="554" name="Google Shape;554;p17"/>
          <p:cNvSpPr txBox="1"/>
          <p:nvPr>
            <p:ph idx="2" type="body"/>
          </p:nvPr>
        </p:nvSpPr>
        <p:spPr>
          <a:xfrm>
            <a:off x="6172202" y="1825625"/>
            <a:ext cx="5181600" cy="4351338"/>
          </a:xfrm>
          <a:prstGeom prst="rect">
            <a:avLst/>
          </a:prstGeom>
          <a:noFill/>
          <a:ln>
            <a:noFill/>
          </a:ln>
        </p:spPr>
        <p:txBody>
          <a:bodyPr anchorCtr="0" anchor="t" bIns="45700" lIns="91425" spcFirstLastPara="1" rIns="91425" wrap="square" tIns="45700">
            <a:normAutofit/>
          </a:bodyPr>
          <a:lstStyle/>
          <a:p>
            <a:pPr indent="-514350" lvl="0" marL="514350" rtl="0" algn="l">
              <a:lnSpc>
                <a:spcPct val="90000"/>
              </a:lnSpc>
              <a:spcBef>
                <a:spcPts val="0"/>
              </a:spcBef>
              <a:spcAft>
                <a:spcPts val="0"/>
              </a:spcAft>
              <a:buClr>
                <a:schemeClr val="dk1"/>
              </a:buClr>
              <a:buSzPts val="2800"/>
              <a:buFont typeface="Times New Roman"/>
              <a:buAutoNum type="arabicPeriod"/>
            </a:pPr>
            <a:r>
              <a:rPr lang="en-US"/>
              <a:t>Specify whether the allele responsible for disease is dominant or recessive.</a:t>
            </a:r>
            <a:endParaRPr/>
          </a:p>
          <a:p>
            <a:pPr indent="-514350" lvl="0" marL="514350" rtl="0" algn="l">
              <a:lnSpc>
                <a:spcPct val="90000"/>
              </a:lnSpc>
              <a:spcBef>
                <a:spcPts val="1000"/>
              </a:spcBef>
              <a:spcAft>
                <a:spcPts val="0"/>
              </a:spcAft>
              <a:buClr>
                <a:schemeClr val="dk1"/>
              </a:buClr>
              <a:buSzPts val="2800"/>
              <a:buFont typeface="Times New Roman"/>
              <a:buAutoNum type="arabicPeriod"/>
            </a:pPr>
            <a:r>
              <a:rPr lang="en-US"/>
              <a:t>Determine the locus of gene</a:t>
            </a:r>
            <a:endParaRPr/>
          </a:p>
          <a:p>
            <a:pPr indent="-514350" lvl="0" marL="514350" rtl="0" algn="l">
              <a:lnSpc>
                <a:spcPct val="90000"/>
              </a:lnSpc>
              <a:spcBef>
                <a:spcPts val="1000"/>
              </a:spcBef>
              <a:spcAft>
                <a:spcPts val="0"/>
              </a:spcAft>
              <a:buClr>
                <a:schemeClr val="dk1"/>
              </a:buClr>
              <a:buSzPts val="2800"/>
              <a:buFont typeface="Times New Roman"/>
              <a:buAutoNum type="arabicPeriod"/>
            </a:pPr>
            <a:r>
              <a:rPr lang="en-US"/>
              <a:t>Write the genotypes of all individuals in this family. Justify</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18"/>
          <p:cNvSpPr txBox="1"/>
          <p:nvPr>
            <p:ph idx="1" type="body"/>
          </p:nvPr>
        </p:nvSpPr>
        <p:spPr>
          <a:xfrm>
            <a:off x="457199" y="182880"/>
            <a:ext cx="11168743" cy="6544491"/>
          </a:xfrm>
          <a:prstGeom prst="rect">
            <a:avLst/>
          </a:prstGeom>
          <a:noFill/>
          <a:ln>
            <a:noFill/>
          </a:ln>
        </p:spPr>
        <p:txBody>
          <a:bodyPr anchorCtr="0" anchor="t" bIns="45700" lIns="91425" spcFirstLastPara="1" rIns="91425" wrap="square" tIns="45700">
            <a:normAutofit/>
          </a:bodyPr>
          <a:lstStyle/>
          <a:p>
            <a:pPr indent="-514350" lvl="0" marL="514350" rtl="0" algn="l">
              <a:lnSpc>
                <a:spcPct val="80000"/>
              </a:lnSpc>
              <a:spcBef>
                <a:spcPts val="0"/>
              </a:spcBef>
              <a:spcAft>
                <a:spcPts val="0"/>
              </a:spcAft>
              <a:buClr>
                <a:schemeClr val="dk1"/>
              </a:buClr>
              <a:buSzPts val="2590"/>
              <a:buFont typeface="Times New Roman"/>
              <a:buAutoNum type="arabicPeriod"/>
            </a:pPr>
            <a:r>
              <a:rPr lang="en-US" sz="2590"/>
              <a:t>Recessive, since couple I (1,2) are normal having affected children (II-3 and II-6), then the affected children should have inherited </a:t>
            </a:r>
            <a:r>
              <a:rPr b="1" lang="en-US" sz="2590"/>
              <a:t>at least one </a:t>
            </a:r>
            <a:r>
              <a:rPr lang="en-US" sz="2590"/>
              <a:t>affected allele from one of their parents where </a:t>
            </a:r>
            <a:r>
              <a:rPr b="1" lang="en-US" sz="2590"/>
              <a:t>it was masked by normal allele.</a:t>
            </a:r>
            <a:r>
              <a:rPr lang="en-US" sz="2590"/>
              <a:t> </a:t>
            </a:r>
            <a:endParaRPr/>
          </a:p>
          <a:p>
            <a:pPr indent="-514350" lvl="0" marL="514350" rtl="0" algn="l">
              <a:lnSpc>
                <a:spcPct val="80000"/>
              </a:lnSpc>
              <a:spcBef>
                <a:spcPts val="1000"/>
              </a:spcBef>
              <a:spcAft>
                <a:spcPts val="0"/>
              </a:spcAft>
              <a:buClr>
                <a:schemeClr val="dk1"/>
              </a:buClr>
              <a:buSzPts val="2590"/>
              <a:buFont typeface="Times New Roman"/>
              <a:buAutoNum type="arabicPeriod"/>
            </a:pPr>
            <a:r>
              <a:rPr lang="en-US" sz="2590"/>
              <a:t>If the disease was Y-linked (on non-homologous Y) then no females should have been affected which is not the case (II-3) is affected.</a:t>
            </a:r>
            <a:endParaRPr/>
          </a:p>
          <a:p>
            <a:pPr indent="0" lvl="1" marL="457200" rtl="0" algn="l">
              <a:lnSpc>
                <a:spcPct val="80000"/>
              </a:lnSpc>
              <a:spcBef>
                <a:spcPts val="500"/>
              </a:spcBef>
              <a:spcAft>
                <a:spcPts val="0"/>
              </a:spcAft>
              <a:buClr>
                <a:schemeClr val="dk1"/>
              </a:buClr>
              <a:buSzPts val="2220"/>
              <a:buNone/>
            </a:pPr>
            <a:r>
              <a:t/>
            </a:r>
            <a:endParaRPr sz="2220"/>
          </a:p>
          <a:p>
            <a:pPr indent="0" lvl="1" marL="457200" rtl="0" algn="l">
              <a:lnSpc>
                <a:spcPct val="80000"/>
              </a:lnSpc>
              <a:spcBef>
                <a:spcPts val="500"/>
              </a:spcBef>
              <a:spcAft>
                <a:spcPts val="0"/>
              </a:spcAft>
              <a:buClr>
                <a:schemeClr val="dk1"/>
              </a:buClr>
              <a:buSzPts val="2590"/>
              <a:buNone/>
            </a:pPr>
            <a:r>
              <a:rPr lang="en-US" sz="2590"/>
              <a:t>If the disease was X-linked (on non homologous X), then female II-3 that is affected should have genotype X</a:t>
            </a:r>
            <a:r>
              <a:rPr baseline="30000" lang="en-US" sz="2590"/>
              <a:t>d</a:t>
            </a:r>
            <a:r>
              <a:rPr lang="en-US" sz="2590"/>
              <a:t>X</a:t>
            </a:r>
            <a:r>
              <a:rPr baseline="30000" lang="en-US" sz="2590"/>
              <a:t>d</a:t>
            </a:r>
            <a:r>
              <a:rPr lang="en-US" sz="2590"/>
              <a:t> where she would have inherited an X</a:t>
            </a:r>
            <a:r>
              <a:rPr baseline="30000" lang="en-US" sz="2590"/>
              <a:t>d</a:t>
            </a:r>
            <a:r>
              <a:rPr lang="en-US" sz="2590"/>
              <a:t> from her father whose genotype should be X</a:t>
            </a:r>
            <a:r>
              <a:rPr baseline="30000" lang="en-US" sz="2590"/>
              <a:t>d</a:t>
            </a:r>
            <a:r>
              <a:rPr lang="en-US" sz="2590"/>
              <a:t>Y then he would be affected but he is normal which is not the case.</a:t>
            </a:r>
            <a:endParaRPr/>
          </a:p>
          <a:p>
            <a:pPr indent="0" lvl="1" marL="457200" rtl="0" algn="l">
              <a:lnSpc>
                <a:spcPct val="80000"/>
              </a:lnSpc>
              <a:spcBef>
                <a:spcPts val="500"/>
              </a:spcBef>
              <a:spcAft>
                <a:spcPts val="0"/>
              </a:spcAft>
              <a:buClr>
                <a:schemeClr val="dk1"/>
              </a:buClr>
              <a:buSzPts val="2590"/>
              <a:buNone/>
            </a:pPr>
            <a:r>
              <a:t/>
            </a:r>
            <a:endParaRPr sz="2590"/>
          </a:p>
          <a:p>
            <a:pPr indent="0" lvl="1" marL="457200" rtl="0" algn="l">
              <a:lnSpc>
                <a:spcPct val="80000"/>
              </a:lnSpc>
              <a:spcBef>
                <a:spcPts val="500"/>
              </a:spcBef>
              <a:spcAft>
                <a:spcPts val="0"/>
              </a:spcAft>
              <a:buClr>
                <a:schemeClr val="dk1"/>
              </a:buClr>
              <a:buSzPts val="2590"/>
              <a:buNone/>
            </a:pPr>
            <a:r>
              <a:rPr lang="en-US" sz="2590"/>
              <a:t>If the disease was on homologous XY then the affected girl II-3 genotype should be X</a:t>
            </a:r>
            <a:r>
              <a:rPr baseline="30000" lang="en-US" sz="2590"/>
              <a:t>d</a:t>
            </a:r>
            <a:r>
              <a:rPr lang="en-US" sz="2590"/>
              <a:t>X</a:t>
            </a:r>
            <a:r>
              <a:rPr baseline="30000" lang="en-US" sz="2590"/>
              <a:t>d</a:t>
            </a:r>
            <a:r>
              <a:rPr lang="en-US" sz="2590"/>
              <a:t> she should have inherited an X</a:t>
            </a:r>
            <a:r>
              <a:rPr baseline="30000" lang="en-US" sz="2590"/>
              <a:t>d</a:t>
            </a:r>
            <a:r>
              <a:rPr lang="en-US" sz="2590"/>
              <a:t> from her father (I-1). On the other hand, the affected male II-6 should have genotype X</a:t>
            </a:r>
            <a:r>
              <a:rPr baseline="30000" lang="en-US" sz="2590"/>
              <a:t>d</a:t>
            </a:r>
            <a:r>
              <a:rPr lang="en-US" sz="2590"/>
              <a:t>Y</a:t>
            </a:r>
            <a:r>
              <a:rPr baseline="30000" lang="en-US" sz="2590"/>
              <a:t>d</a:t>
            </a:r>
            <a:r>
              <a:rPr lang="en-US" sz="2590"/>
              <a:t> then he should have inherited Y</a:t>
            </a:r>
            <a:r>
              <a:rPr baseline="30000" lang="en-US" sz="2590"/>
              <a:t>d</a:t>
            </a:r>
            <a:r>
              <a:rPr lang="en-US" sz="2590"/>
              <a:t> from his father. So I-1 genotype should be X</a:t>
            </a:r>
            <a:r>
              <a:rPr baseline="30000" lang="en-US" sz="2590"/>
              <a:t>d</a:t>
            </a:r>
            <a:r>
              <a:rPr lang="en-US" sz="2590"/>
              <a:t>Y</a:t>
            </a:r>
            <a:r>
              <a:rPr baseline="30000" lang="en-US" sz="2590"/>
              <a:t>d</a:t>
            </a:r>
            <a:r>
              <a:rPr lang="en-US" sz="2590"/>
              <a:t> then he should be affected but he is normal which is not the case.</a:t>
            </a:r>
            <a:endParaRPr/>
          </a:p>
          <a:p>
            <a:pPr indent="0" lvl="1" marL="457200" rtl="0" algn="l">
              <a:lnSpc>
                <a:spcPct val="80000"/>
              </a:lnSpc>
              <a:spcBef>
                <a:spcPts val="500"/>
              </a:spcBef>
              <a:spcAft>
                <a:spcPts val="0"/>
              </a:spcAft>
              <a:buClr>
                <a:schemeClr val="dk1"/>
              </a:buClr>
              <a:buSzPts val="2590"/>
              <a:buNone/>
            </a:pPr>
            <a:r>
              <a:t/>
            </a:r>
            <a:endParaRPr sz="2590"/>
          </a:p>
          <a:p>
            <a:pPr indent="0" lvl="1" marL="457200" rtl="0" algn="l">
              <a:lnSpc>
                <a:spcPct val="80000"/>
              </a:lnSpc>
              <a:spcBef>
                <a:spcPts val="500"/>
              </a:spcBef>
              <a:spcAft>
                <a:spcPts val="0"/>
              </a:spcAft>
              <a:buClr>
                <a:schemeClr val="dk1"/>
              </a:buClr>
              <a:buSzPts val="2590"/>
              <a:buNone/>
            </a:pPr>
            <a:r>
              <a:rPr lang="en-US" sz="2590"/>
              <a:t>Then the disease is autosomal.</a:t>
            </a:r>
            <a:endParaRPr sz="259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19"/>
          <p:cNvSpPr txBox="1"/>
          <p:nvPr>
            <p:ph idx="1" type="body"/>
          </p:nvPr>
        </p:nvSpPr>
        <p:spPr>
          <a:xfrm>
            <a:off x="838202" y="809897"/>
            <a:ext cx="10515600" cy="5367066"/>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lang="en-US"/>
              <a:t>3) Individuals: II(3,6) III(1,6) IV( 1,3,4,5): dd since they are affected and the disease is recessive so they must be pure so the disease is expressed </a:t>
            </a:r>
            <a:r>
              <a:rPr b="1" lang="en-US"/>
              <a:t>(purity is a characteristic of recessive trait)</a:t>
            </a:r>
            <a:endParaRPr/>
          </a:p>
          <a:p>
            <a:pPr indent="0" lvl="0" marL="0" rtl="0" algn="l">
              <a:lnSpc>
                <a:spcPct val="90000"/>
              </a:lnSpc>
              <a:spcBef>
                <a:spcPts val="100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rPr lang="en-US"/>
              <a:t>I(1-2) II(1-2) II(4-5) III(3-4): Nd since they are normal so they have N allele and have d allele since they have affected children </a:t>
            </a:r>
            <a:r>
              <a:rPr b="1" lang="en-US"/>
              <a:t>(mention the affected child in exam)</a:t>
            </a:r>
            <a:r>
              <a:rPr lang="en-US"/>
              <a:t> which must inherit d allele from them. </a:t>
            </a:r>
            <a:endParaRPr/>
          </a:p>
          <a:p>
            <a:pPr indent="0" lvl="0" marL="0" rtl="0" algn="l">
              <a:lnSpc>
                <a:spcPct val="90000"/>
              </a:lnSpc>
              <a:spcBef>
                <a:spcPts val="1000"/>
              </a:spcBef>
              <a:spcAft>
                <a:spcPts val="0"/>
              </a:spcAft>
              <a:buClr>
                <a:schemeClr val="dk1"/>
              </a:buClr>
              <a:buSzPts val="2800"/>
              <a:buNone/>
            </a:pPr>
            <a:r>
              <a:rPr lang="en-US"/>
              <a:t>II-7, III-2, III-5, IV-2 Nd or NN since they are normal having heterozygous parent.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cxnSp>
        <p:nvCxnSpPr>
          <p:cNvPr id="93" name="Google Shape;93;p2"/>
          <p:cNvCxnSpPr/>
          <p:nvPr/>
        </p:nvCxnSpPr>
        <p:spPr>
          <a:xfrm>
            <a:off x="2368550" y="1117600"/>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94" name="Google Shape;94;p2"/>
          <p:cNvCxnSpPr/>
          <p:nvPr/>
        </p:nvCxnSpPr>
        <p:spPr>
          <a:xfrm>
            <a:off x="2874962" y="1117606"/>
            <a:ext cx="0" cy="371475"/>
          </a:xfrm>
          <a:prstGeom prst="straightConnector1">
            <a:avLst/>
          </a:prstGeom>
          <a:noFill/>
          <a:ln cap="flat" cmpd="sng" w="9525">
            <a:solidFill>
              <a:schemeClr val="dk1"/>
            </a:solidFill>
            <a:prstDash val="solid"/>
            <a:miter lim="800000"/>
            <a:headEnd len="sm" w="sm" type="none"/>
            <a:tailEnd len="sm" w="sm" type="none"/>
          </a:ln>
        </p:spPr>
      </p:cxnSp>
      <p:cxnSp>
        <p:nvCxnSpPr>
          <p:cNvPr id="95" name="Google Shape;95;p2"/>
          <p:cNvCxnSpPr/>
          <p:nvPr/>
        </p:nvCxnSpPr>
        <p:spPr>
          <a:xfrm>
            <a:off x="1987550" y="1498600"/>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96" name="Google Shape;96;p2"/>
          <p:cNvCxnSpPr/>
          <p:nvPr/>
        </p:nvCxnSpPr>
        <p:spPr>
          <a:xfrm>
            <a:off x="1987550" y="1498606"/>
            <a:ext cx="0" cy="434999"/>
          </a:xfrm>
          <a:prstGeom prst="straightConnector1">
            <a:avLst/>
          </a:prstGeom>
          <a:noFill/>
          <a:ln cap="flat" cmpd="sng" w="9525">
            <a:solidFill>
              <a:schemeClr val="dk1"/>
            </a:solidFill>
            <a:prstDash val="solid"/>
            <a:miter lim="800000"/>
            <a:headEnd len="sm" w="sm" type="none"/>
            <a:tailEnd len="sm" w="sm" type="none"/>
          </a:ln>
        </p:spPr>
      </p:cxnSp>
      <p:cxnSp>
        <p:nvCxnSpPr>
          <p:cNvPr id="97" name="Google Shape;97;p2"/>
          <p:cNvCxnSpPr/>
          <p:nvPr/>
        </p:nvCxnSpPr>
        <p:spPr>
          <a:xfrm>
            <a:off x="2874962" y="1498600"/>
            <a:ext cx="1588" cy="432000"/>
          </a:xfrm>
          <a:prstGeom prst="straightConnector1">
            <a:avLst/>
          </a:prstGeom>
          <a:noFill/>
          <a:ln cap="flat" cmpd="sng" w="9525">
            <a:solidFill>
              <a:schemeClr val="dk1"/>
            </a:solidFill>
            <a:prstDash val="solid"/>
            <a:miter lim="800000"/>
            <a:headEnd len="sm" w="sm" type="none"/>
            <a:tailEnd len="sm" w="sm" type="none"/>
          </a:ln>
        </p:spPr>
      </p:cxnSp>
      <p:cxnSp>
        <p:nvCxnSpPr>
          <p:cNvPr id="98" name="Google Shape;98;p2"/>
          <p:cNvCxnSpPr/>
          <p:nvPr/>
        </p:nvCxnSpPr>
        <p:spPr>
          <a:xfrm>
            <a:off x="3981450" y="1489081"/>
            <a:ext cx="0" cy="434999"/>
          </a:xfrm>
          <a:prstGeom prst="straightConnector1">
            <a:avLst/>
          </a:prstGeom>
          <a:noFill/>
          <a:ln cap="flat" cmpd="sng" w="9525">
            <a:solidFill>
              <a:schemeClr val="dk1"/>
            </a:solidFill>
            <a:prstDash val="solid"/>
            <a:miter lim="800000"/>
            <a:headEnd len="sm" w="sm" type="none"/>
            <a:tailEnd len="sm" w="sm" type="none"/>
          </a:ln>
        </p:spPr>
      </p:cxnSp>
      <p:sp>
        <p:nvSpPr>
          <p:cNvPr id="99" name="Google Shape;99;p2"/>
          <p:cNvSpPr/>
          <p:nvPr/>
        </p:nvSpPr>
        <p:spPr>
          <a:xfrm>
            <a:off x="846550" y="4465103"/>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imes New Roman"/>
              <a:ea typeface="Times New Roman"/>
              <a:cs typeface="Times New Roman"/>
              <a:sym typeface="Times New Roman"/>
            </a:endParaRPr>
          </a:p>
        </p:txBody>
      </p:sp>
      <p:sp>
        <p:nvSpPr>
          <p:cNvPr id="100" name="Google Shape;100;p2"/>
          <p:cNvSpPr/>
          <p:nvPr/>
        </p:nvSpPr>
        <p:spPr>
          <a:xfrm>
            <a:off x="846550" y="3675601"/>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imes New Roman"/>
              <a:ea typeface="Times New Roman"/>
              <a:cs typeface="Times New Roman"/>
              <a:sym typeface="Times New Roman"/>
            </a:endParaRPr>
          </a:p>
        </p:txBody>
      </p:sp>
      <p:sp>
        <p:nvSpPr>
          <p:cNvPr id="101" name="Google Shape;101;p2"/>
          <p:cNvSpPr/>
          <p:nvPr/>
        </p:nvSpPr>
        <p:spPr>
          <a:xfrm>
            <a:off x="810550" y="2850099"/>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imes New Roman"/>
              <a:ea typeface="Times New Roman"/>
              <a:cs typeface="Times New Roman"/>
              <a:sym typeface="Times New Roman"/>
            </a:endParaRPr>
          </a:p>
        </p:txBody>
      </p:sp>
      <p:sp>
        <p:nvSpPr>
          <p:cNvPr id="102" name="Google Shape;102;p2"/>
          <p:cNvSpPr/>
          <p:nvPr/>
        </p:nvSpPr>
        <p:spPr>
          <a:xfrm>
            <a:off x="810550" y="1933599"/>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imes New Roman"/>
              <a:ea typeface="Times New Roman"/>
              <a:cs typeface="Times New Roman"/>
              <a:sym typeface="Times New Roman"/>
            </a:endParaRPr>
          </a:p>
        </p:txBody>
      </p:sp>
      <p:cxnSp>
        <p:nvCxnSpPr>
          <p:cNvPr id="103" name="Google Shape;103;p2"/>
          <p:cNvCxnSpPr/>
          <p:nvPr/>
        </p:nvCxnSpPr>
        <p:spPr>
          <a:xfrm>
            <a:off x="8324850" y="2587799"/>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104" name="Google Shape;104;p2"/>
          <p:cNvCxnSpPr/>
          <p:nvPr/>
        </p:nvCxnSpPr>
        <p:spPr>
          <a:xfrm>
            <a:off x="8831262" y="2587805"/>
            <a:ext cx="0" cy="371475"/>
          </a:xfrm>
          <a:prstGeom prst="straightConnector1">
            <a:avLst/>
          </a:prstGeom>
          <a:noFill/>
          <a:ln cap="flat" cmpd="sng" w="9525">
            <a:solidFill>
              <a:schemeClr val="dk1"/>
            </a:solidFill>
            <a:prstDash val="solid"/>
            <a:miter lim="800000"/>
            <a:headEnd len="sm" w="sm" type="none"/>
            <a:tailEnd len="sm" w="sm" type="none"/>
          </a:ln>
        </p:spPr>
      </p:cxnSp>
      <p:cxnSp>
        <p:nvCxnSpPr>
          <p:cNvPr id="105" name="Google Shape;105;p2"/>
          <p:cNvCxnSpPr/>
          <p:nvPr/>
        </p:nvCxnSpPr>
        <p:spPr>
          <a:xfrm>
            <a:off x="7943850" y="2968799"/>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106" name="Google Shape;106;p2"/>
          <p:cNvCxnSpPr/>
          <p:nvPr/>
        </p:nvCxnSpPr>
        <p:spPr>
          <a:xfrm>
            <a:off x="7943850" y="2968805"/>
            <a:ext cx="0" cy="434999"/>
          </a:xfrm>
          <a:prstGeom prst="straightConnector1">
            <a:avLst/>
          </a:prstGeom>
          <a:noFill/>
          <a:ln cap="flat" cmpd="sng" w="9525">
            <a:solidFill>
              <a:schemeClr val="dk1"/>
            </a:solidFill>
            <a:prstDash val="solid"/>
            <a:miter lim="800000"/>
            <a:headEnd len="sm" w="sm" type="none"/>
            <a:tailEnd len="sm" w="sm" type="none"/>
          </a:ln>
        </p:spPr>
      </p:cxnSp>
      <p:cxnSp>
        <p:nvCxnSpPr>
          <p:cNvPr id="107" name="Google Shape;107;p2"/>
          <p:cNvCxnSpPr/>
          <p:nvPr/>
        </p:nvCxnSpPr>
        <p:spPr>
          <a:xfrm>
            <a:off x="8831262" y="2968799"/>
            <a:ext cx="1588" cy="432000"/>
          </a:xfrm>
          <a:prstGeom prst="straightConnector1">
            <a:avLst/>
          </a:prstGeom>
          <a:noFill/>
          <a:ln cap="flat" cmpd="sng" w="9525">
            <a:solidFill>
              <a:schemeClr val="dk1"/>
            </a:solidFill>
            <a:prstDash val="solid"/>
            <a:miter lim="800000"/>
            <a:headEnd len="sm" w="sm" type="none"/>
            <a:tailEnd len="sm" w="sm" type="none"/>
          </a:ln>
        </p:spPr>
      </p:cxnSp>
      <p:cxnSp>
        <p:nvCxnSpPr>
          <p:cNvPr id="108" name="Google Shape;108;p2"/>
          <p:cNvCxnSpPr/>
          <p:nvPr/>
        </p:nvCxnSpPr>
        <p:spPr>
          <a:xfrm>
            <a:off x="9937750" y="2959280"/>
            <a:ext cx="0" cy="434999"/>
          </a:xfrm>
          <a:prstGeom prst="straightConnector1">
            <a:avLst/>
          </a:prstGeom>
          <a:noFill/>
          <a:ln cap="flat" cmpd="sng" w="9525">
            <a:solidFill>
              <a:schemeClr val="dk1"/>
            </a:solidFill>
            <a:prstDash val="solid"/>
            <a:miter lim="800000"/>
            <a:headEnd len="sm" w="sm" type="none"/>
            <a:tailEnd len="sm" w="sm"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20"/>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t>Calculation genetic risk- autosomal recessive</a:t>
            </a:r>
            <a:endParaRPr/>
          </a:p>
        </p:txBody>
      </p:sp>
      <p:sp>
        <p:nvSpPr>
          <p:cNvPr id="570" name="Google Shape;570;p20"/>
          <p:cNvSpPr txBox="1"/>
          <p:nvPr>
            <p:ph idx="1" type="body"/>
          </p:nvPr>
        </p:nvSpPr>
        <p:spPr>
          <a:xfrm>
            <a:off x="838202" y="1825625"/>
            <a:ext cx="10515600" cy="315580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In order to calculate the risk for an embryo to be affected, we should know the conditions that are necessary to obtain affected child</a:t>
            </a:r>
            <a:endParaRPr/>
          </a:p>
          <a:p>
            <a:pPr indent="-228600" lvl="0" marL="228600" rtl="0" algn="l">
              <a:lnSpc>
                <a:spcPct val="90000"/>
              </a:lnSpc>
              <a:spcBef>
                <a:spcPts val="1000"/>
              </a:spcBef>
              <a:spcAft>
                <a:spcPts val="0"/>
              </a:spcAft>
              <a:buClr>
                <a:schemeClr val="dk1"/>
              </a:buClr>
              <a:buSzPts val="2800"/>
              <a:buChar char="•"/>
            </a:pPr>
            <a:r>
              <a:rPr lang="en-US"/>
              <a:t>In case of autosomal recessive disease:</a:t>
            </a:r>
            <a:endParaRPr/>
          </a:p>
          <a:p>
            <a:pPr indent="-457200" lvl="1" marL="914400" rtl="0" algn="l">
              <a:lnSpc>
                <a:spcPct val="90000"/>
              </a:lnSpc>
              <a:spcBef>
                <a:spcPts val="500"/>
              </a:spcBef>
              <a:spcAft>
                <a:spcPts val="0"/>
              </a:spcAft>
              <a:buClr>
                <a:schemeClr val="dk1"/>
              </a:buClr>
              <a:buSzPts val="2400"/>
              <a:buFont typeface="Times New Roman"/>
              <a:buAutoNum type="alphaUcPeriod"/>
            </a:pPr>
            <a:r>
              <a:rPr lang="en-US"/>
              <a:t>Father should be heterozygous or affected</a:t>
            </a:r>
            <a:endParaRPr/>
          </a:p>
          <a:p>
            <a:pPr indent="-457200" lvl="1" marL="914400" rtl="0" algn="l">
              <a:lnSpc>
                <a:spcPct val="90000"/>
              </a:lnSpc>
              <a:spcBef>
                <a:spcPts val="500"/>
              </a:spcBef>
              <a:spcAft>
                <a:spcPts val="0"/>
              </a:spcAft>
              <a:buClr>
                <a:schemeClr val="dk1"/>
              </a:buClr>
              <a:buSzPts val="2400"/>
              <a:buFont typeface="Times New Roman"/>
              <a:buAutoNum type="alphaUcPeriod"/>
            </a:pPr>
            <a:r>
              <a:rPr lang="en-US"/>
              <a:t>Child should receive affected allele from his father</a:t>
            </a:r>
            <a:endParaRPr/>
          </a:p>
          <a:p>
            <a:pPr indent="-457200" lvl="1" marL="914400" rtl="0" algn="l">
              <a:lnSpc>
                <a:spcPct val="90000"/>
              </a:lnSpc>
              <a:spcBef>
                <a:spcPts val="500"/>
              </a:spcBef>
              <a:spcAft>
                <a:spcPts val="0"/>
              </a:spcAft>
              <a:buClr>
                <a:schemeClr val="dk1"/>
              </a:buClr>
              <a:buSzPts val="2400"/>
              <a:buFont typeface="Times New Roman"/>
              <a:buAutoNum type="alphaUcPeriod"/>
            </a:pPr>
            <a:r>
              <a:rPr lang="en-US"/>
              <a:t>Mother should be heterozygous or affected </a:t>
            </a:r>
            <a:endParaRPr/>
          </a:p>
          <a:p>
            <a:pPr indent="-457200" lvl="1" marL="914400" rtl="0" algn="l">
              <a:lnSpc>
                <a:spcPct val="90000"/>
              </a:lnSpc>
              <a:spcBef>
                <a:spcPts val="500"/>
              </a:spcBef>
              <a:spcAft>
                <a:spcPts val="0"/>
              </a:spcAft>
              <a:buClr>
                <a:schemeClr val="dk1"/>
              </a:buClr>
              <a:buSzPts val="2400"/>
              <a:buFont typeface="Times New Roman"/>
              <a:buAutoNum type="alphaUcPeriod"/>
            </a:pPr>
            <a:r>
              <a:rPr lang="en-US"/>
              <a:t>Child should receive affected allele from his mother</a:t>
            </a:r>
            <a:endParaRPr/>
          </a:p>
          <a:p>
            <a:pPr indent="-76200" lvl="1" marL="685800" rtl="0" algn="l">
              <a:lnSpc>
                <a:spcPct val="90000"/>
              </a:lnSpc>
              <a:spcBef>
                <a:spcPts val="500"/>
              </a:spcBef>
              <a:spcAft>
                <a:spcPts val="0"/>
              </a:spcAft>
              <a:buClr>
                <a:schemeClr val="dk1"/>
              </a:buClr>
              <a:buSzPts val="2400"/>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4" name="Shape 574"/>
        <p:cNvGrpSpPr/>
        <p:nvPr/>
      </p:nvGrpSpPr>
      <p:grpSpPr>
        <a:xfrm>
          <a:off x="0" y="0"/>
          <a:ext cx="0" cy="0"/>
          <a:chOff x="0" y="0"/>
          <a:chExt cx="0" cy="0"/>
        </a:xfrm>
      </p:grpSpPr>
      <p:grpSp>
        <p:nvGrpSpPr>
          <p:cNvPr id="575" name="Google Shape;575;p21"/>
          <p:cNvGrpSpPr/>
          <p:nvPr/>
        </p:nvGrpSpPr>
        <p:grpSpPr>
          <a:xfrm>
            <a:off x="2633509" y="1151084"/>
            <a:ext cx="6288746" cy="5555672"/>
            <a:chOff x="876300" y="1302328"/>
            <a:chExt cx="6288746" cy="5555672"/>
          </a:xfrm>
        </p:grpSpPr>
        <p:sp>
          <p:nvSpPr>
            <p:cNvPr id="576" name="Google Shape;576;p21"/>
            <p:cNvSpPr txBox="1"/>
            <p:nvPr/>
          </p:nvSpPr>
          <p:spPr>
            <a:xfrm>
              <a:off x="1185080" y="1302328"/>
              <a:ext cx="1094509"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case</a:t>
              </a:r>
              <a:endParaRPr sz="2800">
                <a:solidFill>
                  <a:schemeClr val="dk1"/>
                </a:solidFill>
                <a:latin typeface="Times New Roman"/>
                <a:ea typeface="Times New Roman"/>
                <a:cs typeface="Times New Roman"/>
                <a:sym typeface="Times New Roman"/>
              </a:endParaRPr>
            </a:p>
          </p:txBody>
        </p:sp>
        <p:sp>
          <p:nvSpPr>
            <p:cNvPr id="577" name="Google Shape;577;p21"/>
            <p:cNvSpPr txBox="1"/>
            <p:nvPr/>
          </p:nvSpPr>
          <p:spPr>
            <a:xfrm>
              <a:off x="5521553" y="1302328"/>
              <a:ext cx="1094509"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value</a:t>
              </a:r>
              <a:endParaRPr sz="2800">
                <a:solidFill>
                  <a:schemeClr val="dk1"/>
                </a:solidFill>
                <a:latin typeface="Times New Roman"/>
                <a:ea typeface="Times New Roman"/>
                <a:cs typeface="Times New Roman"/>
                <a:sym typeface="Times New Roman"/>
              </a:endParaRPr>
            </a:p>
          </p:txBody>
        </p:sp>
        <p:cxnSp>
          <p:nvCxnSpPr>
            <p:cNvPr id="578" name="Google Shape;578;p21"/>
            <p:cNvCxnSpPr/>
            <p:nvPr/>
          </p:nvCxnSpPr>
          <p:spPr>
            <a:xfrm flipH="1">
              <a:off x="5214938" y="1550084"/>
              <a:ext cx="42862" cy="5307916"/>
            </a:xfrm>
            <a:prstGeom prst="straightConnector1">
              <a:avLst/>
            </a:prstGeom>
            <a:noFill/>
            <a:ln cap="flat" cmpd="sng" w="9525">
              <a:solidFill>
                <a:schemeClr val="dk1"/>
              </a:solidFill>
              <a:prstDash val="solid"/>
              <a:miter lim="800000"/>
              <a:headEnd len="sm" w="sm" type="none"/>
              <a:tailEnd len="sm" w="sm" type="none"/>
            </a:ln>
          </p:spPr>
        </p:cxnSp>
        <p:cxnSp>
          <p:nvCxnSpPr>
            <p:cNvPr id="579" name="Google Shape;579;p21"/>
            <p:cNvCxnSpPr/>
            <p:nvPr/>
          </p:nvCxnSpPr>
          <p:spPr>
            <a:xfrm>
              <a:off x="1000125" y="1943101"/>
              <a:ext cx="6143625" cy="14287"/>
            </a:xfrm>
            <a:prstGeom prst="straightConnector1">
              <a:avLst/>
            </a:prstGeom>
            <a:noFill/>
            <a:ln cap="flat" cmpd="sng" w="9525">
              <a:solidFill>
                <a:schemeClr val="dk1"/>
              </a:solidFill>
              <a:prstDash val="solid"/>
              <a:miter lim="800000"/>
              <a:headEnd len="sm" w="sm" type="none"/>
              <a:tailEnd len="sm" w="sm" type="none"/>
            </a:ln>
          </p:spPr>
        </p:cxnSp>
        <p:sp>
          <p:nvSpPr>
            <p:cNvPr id="580" name="Google Shape;580;p21"/>
            <p:cNvSpPr/>
            <p:nvPr/>
          </p:nvSpPr>
          <p:spPr>
            <a:xfrm>
              <a:off x="876300" y="2034138"/>
              <a:ext cx="4338638" cy="1631216"/>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000"/>
                <a:buFont typeface="Times New Roman"/>
                <a:buAutoNum type="arabicPeriod"/>
              </a:pPr>
              <a:r>
                <a:rPr lang="en-US" sz="2000">
                  <a:solidFill>
                    <a:schemeClr val="dk1"/>
                  </a:solidFill>
                  <a:latin typeface="Times New Roman"/>
                  <a:ea typeface="Times New Roman"/>
                  <a:cs typeface="Times New Roman"/>
                  <a:sym typeface="Times New Roman"/>
                </a:rPr>
                <a:t>If he is surely Nd. How?</a:t>
              </a:r>
              <a:br>
                <a:rPr lang="en-US" sz="2000">
                  <a:solidFill>
                    <a:schemeClr val="dk1"/>
                  </a:solidFill>
                  <a:latin typeface="Times New Roman"/>
                  <a:ea typeface="Times New Roman"/>
                  <a:cs typeface="Times New Roman"/>
                  <a:sym typeface="Times New Roman"/>
                </a:rPr>
              </a:br>
              <a:r>
                <a:rPr lang="en-US" sz="2000">
                  <a:solidFill>
                    <a:schemeClr val="dk1"/>
                  </a:solidFill>
                  <a:latin typeface="Times New Roman"/>
                  <a:ea typeface="Times New Roman"/>
                  <a:cs typeface="Times New Roman"/>
                  <a:sym typeface="Times New Roman"/>
                </a:rPr>
                <a:t>From pedigree:</a:t>
              </a:r>
              <a:endParaRPr/>
            </a:p>
            <a:p>
              <a:pPr indent="-342900" lvl="1" marL="800100" marR="0" rtl="0" algn="l">
                <a:spcBef>
                  <a:spcPts val="0"/>
                </a:spcBef>
                <a:spcAft>
                  <a:spcPts val="0"/>
                </a:spcAft>
                <a:buClr>
                  <a:schemeClr val="dk1"/>
                </a:buClr>
                <a:buSzPts val="2000"/>
                <a:buFont typeface="Arial"/>
                <a:buChar char="•"/>
              </a:pPr>
              <a:r>
                <a:rPr b="0" i="0" lang="en-US" sz="2000" u="none" cap="none" strike="noStrike">
                  <a:solidFill>
                    <a:schemeClr val="dk1"/>
                  </a:solidFill>
                  <a:latin typeface="Times New Roman"/>
                  <a:ea typeface="Times New Roman"/>
                  <a:cs typeface="Times New Roman"/>
                  <a:sym typeface="Times New Roman"/>
                </a:rPr>
                <a:t>He has affected son</a:t>
              </a:r>
              <a:endParaRPr/>
            </a:p>
            <a:p>
              <a:pPr indent="-342900" lvl="1" marL="800100" marR="0" rtl="0" algn="l">
                <a:spcBef>
                  <a:spcPts val="0"/>
                </a:spcBef>
                <a:spcAft>
                  <a:spcPts val="0"/>
                </a:spcAft>
                <a:buClr>
                  <a:schemeClr val="dk1"/>
                </a:buClr>
                <a:buSzPts val="2000"/>
                <a:buFont typeface="Arial"/>
                <a:buChar char="•"/>
              </a:pPr>
              <a:r>
                <a:rPr b="0" i="0" lang="en-US" sz="2000" u="none" cap="none" strike="noStrike">
                  <a:solidFill>
                    <a:schemeClr val="dk1"/>
                  </a:solidFill>
                  <a:latin typeface="Times New Roman"/>
                  <a:ea typeface="Times New Roman"/>
                  <a:cs typeface="Times New Roman"/>
                  <a:sym typeface="Times New Roman"/>
                </a:rPr>
                <a:t>Or he has affected parent</a:t>
              </a:r>
              <a:endParaRPr/>
            </a:p>
            <a:p>
              <a:pPr indent="-342900" lvl="0" marL="342900" marR="0" rtl="0" algn="l">
                <a:spcBef>
                  <a:spcPts val="0"/>
                </a:spcBef>
                <a:spcAft>
                  <a:spcPts val="0"/>
                </a:spcAft>
                <a:buClr>
                  <a:schemeClr val="dk1"/>
                </a:buClr>
                <a:buSzPts val="2000"/>
                <a:buFont typeface="Times New Roman"/>
                <a:buAutoNum type="arabicPeriod"/>
              </a:pPr>
              <a:r>
                <a:rPr lang="en-US" sz="2000">
                  <a:solidFill>
                    <a:schemeClr val="dk1"/>
                  </a:solidFill>
                  <a:latin typeface="Times New Roman"/>
                  <a:ea typeface="Times New Roman"/>
                  <a:cs typeface="Times New Roman"/>
                  <a:sym typeface="Times New Roman"/>
                </a:rPr>
                <a:t>Using DNA finger print if present </a:t>
              </a:r>
              <a:endParaRPr sz="2000">
                <a:solidFill>
                  <a:schemeClr val="dk1"/>
                </a:solidFill>
                <a:latin typeface="Times New Roman"/>
                <a:ea typeface="Times New Roman"/>
                <a:cs typeface="Times New Roman"/>
                <a:sym typeface="Times New Roman"/>
              </a:endParaRPr>
            </a:p>
          </p:txBody>
        </p:sp>
        <p:sp>
          <p:nvSpPr>
            <p:cNvPr id="581" name="Google Shape;581;p21"/>
            <p:cNvSpPr/>
            <p:nvPr/>
          </p:nvSpPr>
          <p:spPr>
            <a:xfrm>
              <a:off x="1021421" y="3721856"/>
              <a:ext cx="2268763"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If he is affected (dd)</a:t>
              </a:r>
              <a:endParaRPr/>
            </a:p>
          </p:txBody>
        </p:sp>
        <p:sp>
          <p:nvSpPr>
            <p:cNvPr id="582" name="Google Shape;582;p21"/>
            <p:cNvSpPr/>
            <p:nvPr/>
          </p:nvSpPr>
          <p:spPr>
            <a:xfrm>
              <a:off x="1025514" y="4159687"/>
              <a:ext cx="2020105"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If he is surely NN</a:t>
              </a:r>
              <a:endParaRPr/>
            </a:p>
          </p:txBody>
        </p:sp>
        <p:sp>
          <p:nvSpPr>
            <p:cNvPr id="583" name="Google Shape;583;p21"/>
            <p:cNvSpPr/>
            <p:nvPr/>
          </p:nvSpPr>
          <p:spPr>
            <a:xfrm>
              <a:off x="972007" y="4678895"/>
              <a:ext cx="4257675" cy="70788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If he is normal, with normal parents and affected sibling (brother or sister)</a:t>
              </a:r>
              <a:endParaRPr sz="2000">
                <a:solidFill>
                  <a:schemeClr val="dk1"/>
                </a:solidFill>
                <a:latin typeface="Times New Roman"/>
                <a:ea typeface="Times New Roman"/>
                <a:cs typeface="Times New Roman"/>
                <a:sym typeface="Times New Roman"/>
              </a:endParaRPr>
            </a:p>
          </p:txBody>
        </p:sp>
        <p:sp>
          <p:nvSpPr>
            <p:cNvPr id="584" name="Google Shape;584;p21"/>
            <p:cNvSpPr/>
            <p:nvPr/>
          </p:nvSpPr>
          <p:spPr>
            <a:xfrm>
              <a:off x="972007" y="5769159"/>
              <a:ext cx="4405667" cy="70788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No family history, probability of being hybrid is given in text</a:t>
              </a:r>
              <a:endParaRPr/>
            </a:p>
          </p:txBody>
        </p:sp>
        <p:cxnSp>
          <p:nvCxnSpPr>
            <p:cNvPr id="585" name="Google Shape;585;p21"/>
            <p:cNvCxnSpPr/>
            <p:nvPr/>
          </p:nvCxnSpPr>
          <p:spPr>
            <a:xfrm>
              <a:off x="1000124" y="3653274"/>
              <a:ext cx="6143625" cy="14287"/>
            </a:xfrm>
            <a:prstGeom prst="straightConnector1">
              <a:avLst/>
            </a:prstGeom>
            <a:noFill/>
            <a:ln cap="flat" cmpd="sng" w="9525">
              <a:solidFill>
                <a:schemeClr val="dk1"/>
              </a:solidFill>
              <a:prstDash val="solid"/>
              <a:miter lim="800000"/>
              <a:headEnd len="sm" w="sm" type="none"/>
              <a:tailEnd len="sm" w="sm" type="none"/>
            </a:ln>
          </p:spPr>
        </p:cxnSp>
        <p:cxnSp>
          <p:nvCxnSpPr>
            <p:cNvPr id="586" name="Google Shape;586;p21"/>
            <p:cNvCxnSpPr/>
            <p:nvPr/>
          </p:nvCxnSpPr>
          <p:spPr>
            <a:xfrm>
              <a:off x="1021421" y="4099392"/>
              <a:ext cx="6143625" cy="14287"/>
            </a:xfrm>
            <a:prstGeom prst="straightConnector1">
              <a:avLst/>
            </a:prstGeom>
            <a:noFill/>
            <a:ln cap="flat" cmpd="sng" w="9525">
              <a:solidFill>
                <a:schemeClr val="dk1"/>
              </a:solidFill>
              <a:prstDash val="solid"/>
              <a:miter lim="800000"/>
              <a:headEnd len="sm" w="sm" type="none"/>
              <a:tailEnd len="sm" w="sm" type="none"/>
            </a:ln>
          </p:spPr>
        </p:cxnSp>
        <p:cxnSp>
          <p:nvCxnSpPr>
            <p:cNvPr id="587" name="Google Shape;587;p21"/>
            <p:cNvCxnSpPr/>
            <p:nvPr/>
          </p:nvCxnSpPr>
          <p:spPr>
            <a:xfrm>
              <a:off x="1021421" y="4545510"/>
              <a:ext cx="6143625" cy="14287"/>
            </a:xfrm>
            <a:prstGeom prst="straightConnector1">
              <a:avLst/>
            </a:prstGeom>
            <a:noFill/>
            <a:ln cap="flat" cmpd="sng" w="9525">
              <a:solidFill>
                <a:schemeClr val="dk1"/>
              </a:solidFill>
              <a:prstDash val="solid"/>
              <a:miter lim="800000"/>
              <a:headEnd len="sm" w="sm" type="none"/>
              <a:tailEnd len="sm" w="sm" type="none"/>
            </a:ln>
          </p:spPr>
        </p:cxnSp>
        <p:cxnSp>
          <p:nvCxnSpPr>
            <p:cNvPr id="588" name="Google Shape;588;p21"/>
            <p:cNvCxnSpPr/>
            <p:nvPr/>
          </p:nvCxnSpPr>
          <p:spPr>
            <a:xfrm>
              <a:off x="1021421" y="5593956"/>
              <a:ext cx="6143625" cy="14287"/>
            </a:xfrm>
            <a:prstGeom prst="straightConnector1">
              <a:avLst/>
            </a:prstGeom>
            <a:noFill/>
            <a:ln cap="flat" cmpd="sng" w="9525">
              <a:solidFill>
                <a:schemeClr val="dk1"/>
              </a:solidFill>
              <a:prstDash val="solid"/>
              <a:miter lim="800000"/>
              <a:headEnd len="sm" w="sm" type="none"/>
              <a:tailEnd len="sm" w="sm" type="none"/>
            </a:ln>
          </p:spPr>
        </p:cxnSp>
        <p:sp>
          <p:nvSpPr>
            <p:cNvPr id="589" name="Google Shape;589;p21"/>
            <p:cNvSpPr/>
            <p:nvPr/>
          </p:nvSpPr>
          <p:spPr>
            <a:xfrm>
              <a:off x="6007871" y="2582197"/>
              <a:ext cx="312906"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1</a:t>
              </a:r>
              <a:endParaRPr/>
            </a:p>
          </p:txBody>
        </p:sp>
        <p:sp>
          <p:nvSpPr>
            <p:cNvPr id="590" name="Google Shape;590;p21"/>
            <p:cNvSpPr/>
            <p:nvPr/>
          </p:nvSpPr>
          <p:spPr>
            <a:xfrm>
              <a:off x="5978760" y="3676083"/>
              <a:ext cx="312906"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1</a:t>
              </a:r>
              <a:endParaRPr/>
            </a:p>
          </p:txBody>
        </p:sp>
        <p:sp>
          <p:nvSpPr>
            <p:cNvPr id="591" name="Google Shape;591;p21"/>
            <p:cNvSpPr/>
            <p:nvPr/>
          </p:nvSpPr>
          <p:spPr>
            <a:xfrm>
              <a:off x="5971638" y="4113760"/>
              <a:ext cx="312906"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0</a:t>
              </a:r>
              <a:endParaRPr sz="2000">
                <a:solidFill>
                  <a:schemeClr val="dk1"/>
                </a:solidFill>
                <a:latin typeface="Times New Roman"/>
                <a:ea typeface="Times New Roman"/>
                <a:cs typeface="Times New Roman"/>
                <a:sym typeface="Times New Roman"/>
              </a:endParaRPr>
            </a:p>
          </p:txBody>
        </p:sp>
        <p:sp>
          <p:nvSpPr>
            <p:cNvPr id="592" name="Google Shape;592;p21"/>
            <p:cNvSpPr/>
            <p:nvPr/>
          </p:nvSpPr>
          <p:spPr>
            <a:xfrm>
              <a:off x="5886403" y="4885753"/>
              <a:ext cx="511679"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2/3</a:t>
              </a:r>
              <a:endParaRPr sz="2000">
                <a:solidFill>
                  <a:schemeClr val="dk1"/>
                </a:solidFill>
                <a:latin typeface="Times New Roman"/>
                <a:ea typeface="Times New Roman"/>
                <a:cs typeface="Times New Roman"/>
                <a:sym typeface="Times New Roman"/>
              </a:endParaRPr>
            </a:p>
          </p:txBody>
        </p:sp>
        <p:sp>
          <p:nvSpPr>
            <p:cNvPr id="593" name="Google Shape;593;p21"/>
            <p:cNvSpPr/>
            <p:nvPr/>
          </p:nvSpPr>
          <p:spPr>
            <a:xfrm>
              <a:off x="5969759" y="5947114"/>
              <a:ext cx="327334"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P</a:t>
              </a:r>
              <a:endParaRPr sz="2000">
                <a:solidFill>
                  <a:schemeClr val="dk1"/>
                </a:solidFill>
                <a:latin typeface="Times New Roman"/>
                <a:ea typeface="Times New Roman"/>
                <a:cs typeface="Times New Roman"/>
                <a:sym typeface="Times New Roman"/>
              </a:endParaRPr>
            </a:p>
          </p:txBody>
        </p:sp>
      </p:grpSp>
      <p:sp>
        <p:nvSpPr>
          <p:cNvPr id="594" name="Google Shape;594;p21"/>
          <p:cNvSpPr txBox="1"/>
          <p:nvPr/>
        </p:nvSpPr>
        <p:spPr>
          <a:xfrm>
            <a:off x="424639" y="192740"/>
            <a:ext cx="9604732"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A and C: Parent to be heterozygous (father or mother)</a:t>
            </a:r>
            <a:endParaRPr b="1" sz="2800">
              <a:solidFill>
                <a:schemeClr val="dk1"/>
              </a:solidFill>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 name="Shape 598"/>
        <p:cNvGrpSpPr/>
        <p:nvPr/>
      </p:nvGrpSpPr>
      <p:grpSpPr>
        <a:xfrm>
          <a:off x="0" y="0"/>
          <a:ext cx="0" cy="0"/>
          <a:chOff x="0" y="0"/>
          <a:chExt cx="0" cy="0"/>
        </a:xfrm>
      </p:grpSpPr>
      <p:sp>
        <p:nvSpPr>
          <p:cNvPr id="599" name="Google Shape;599;p22"/>
          <p:cNvSpPr/>
          <p:nvPr/>
        </p:nvSpPr>
        <p:spPr>
          <a:xfrm>
            <a:off x="508001" y="326183"/>
            <a:ext cx="11088913"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B and D: P child receive d allele from his parent (father or mother)</a:t>
            </a:r>
            <a:endParaRPr/>
          </a:p>
        </p:txBody>
      </p:sp>
      <p:grpSp>
        <p:nvGrpSpPr>
          <p:cNvPr id="600" name="Google Shape;600;p22"/>
          <p:cNvGrpSpPr/>
          <p:nvPr/>
        </p:nvGrpSpPr>
        <p:grpSpPr>
          <a:xfrm>
            <a:off x="3245672" y="1795813"/>
            <a:ext cx="4882331" cy="2857359"/>
            <a:chOff x="3695614" y="2536042"/>
            <a:chExt cx="4882331" cy="2857359"/>
          </a:xfrm>
        </p:grpSpPr>
        <p:sp>
          <p:nvSpPr>
            <p:cNvPr id="601" name="Google Shape;601;p22"/>
            <p:cNvSpPr/>
            <p:nvPr/>
          </p:nvSpPr>
          <p:spPr>
            <a:xfrm>
              <a:off x="3695614" y="3386799"/>
              <a:ext cx="2175788"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If parent is affected</a:t>
              </a:r>
              <a:endParaRPr/>
            </a:p>
          </p:txBody>
        </p:sp>
        <p:sp>
          <p:nvSpPr>
            <p:cNvPr id="602" name="Google Shape;602;p22"/>
            <p:cNvSpPr/>
            <p:nvPr/>
          </p:nvSpPr>
          <p:spPr>
            <a:xfrm>
              <a:off x="4030116" y="4148396"/>
              <a:ext cx="1658495" cy="101566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If parent is normal and not NN</a:t>
              </a:r>
              <a:endParaRPr/>
            </a:p>
          </p:txBody>
        </p:sp>
        <p:sp>
          <p:nvSpPr>
            <p:cNvPr id="603" name="Google Shape;603;p22"/>
            <p:cNvSpPr/>
            <p:nvPr/>
          </p:nvSpPr>
          <p:spPr>
            <a:xfrm>
              <a:off x="7138092" y="3353280"/>
              <a:ext cx="312906"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1</a:t>
              </a:r>
              <a:endParaRPr/>
            </a:p>
          </p:txBody>
        </p:sp>
        <p:sp>
          <p:nvSpPr>
            <p:cNvPr id="604" name="Google Shape;604;p22"/>
            <p:cNvSpPr/>
            <p:nvPr/>
          </p:nvSpPr>
          <p:spPr>
            <a:xfrm>
              <a:off x="7017408" y="4521880"/>
              <a:ext cx="511679"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1/2</a:t>
              </a:r>
              <a:endParaRPr/>
            </a:p>
          </p:txBody>
        </p:sp>
        <p:sp>
          <p:nvSpPr>
            <p:cNvPr id="605" name="Google Shape;605;p22"/>
            <p:cNvSpPr txBox="1"/>
            <p:nvPr/>
          </p:nvSpPr>
          <p:spPr>
            <a:xfrm>
              <a:off x="4411081" y="2536042"/>
              <a:ext cx="1094509"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case</a:t>
              </a:r>
              <a:endParaRPr sz="2800">
                <a:solidFill>
                  <a:schemeClr val="dk1"/>
                </a:solidFill>
                <a:latin typeface="Times New Roman"/>
                <a:ea typeface="Times New Roman"/>
                <a:cs typeface="Times New Roman"/>
                <a:sym typeface="Times New Roman"/>
              </a:endParaRPr>
            </a:p>
          </p:txBody>
        </p:sp>
        <p:sp>
          <p:nvSpPr>
            <p:cNvPr id="606" name="Google Shape;606;p22"/>
            <p:cNvSpPr txBox="1"/>
            <p:nvPr/>
          </p:nvSpPr>
          <p:spPr>
            <a:xfrm>
              <a:off x="6752137" y="2556204"/>
              <a:ext cx="1094509"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value</a:t>
              </a:r>
              <a:endParaRPr sz="2800">
                <a:solidFill>
                  <a:schemeClr val="dk1"/>
                </a:solidFill>
                <a:latin typeface="Times New Roman"/>
                <a:ea typeface="Times New Roman"/>
                <a:cs typeface="Times New Roman"/>
                <a:sym typeface="Times New Roman"/>
              </a:endParaRPr>
            </a:p>
          </p:txBody>
        </p:sp>
        <p:cxnSp>
          <p:nvCxnSpPr>
            <p:cNvPr id="607" name="Google Shape;607;p22"/>
            <p:cNvCxnSpPr/>
            <p:nvPr/>
          </p:nvCxnSpPr>
          <p:spPr>
            <a:xfrm>
              <a:off x="6284688" y="2556204"/>
              <a:ext cx="19939" cy="2837197"/>
            </a:xfrm>
            <a:prstGeom prst="straightConnector1">
              <a:avLst/>
            </a:prstGeom>
            <a:noFill/>
            <a:ln cap="flat" cmpd="sng" w="9525">
              <a:solidFill>
                <a:schemeClr val="dk1"/>
              </a:solidFill>
              <a:prstDash val="solid"/>
              <a:miter lim="800000"/>
              <a:headEnd len="sm" w="sm" type="none"/>
              <a:tailEnd len="sm" w="sm" type="none"/>
            </a:ln>
          </p:spPr>
        </p:cxnSp>
        <p:cxnSp>
          <p:nvCxnSpPr>
            <p:cNvPr id="608" name="Google Shape;608;p22"/>
            <p:cNvCxnSpPr/>
            <p:nvPr/>
          </p:nvCxnSpPr>
          <p:spPr>
            <a:xfrm>
              <a:off x="3695614" y="3176815"/>
              <a:ext cx="4800740" cy="14287"/>
            </a:xfrm>
            <a:prstGeom prst="straightConnector1">
              <a:avLst/>
            </a:prstGeom>
            <a:noFill/>
            <a:ln cap="flat" cmpd="sng" w="9525">
              <a:solidFill>
                <a:schemeClr val="dk1"/>
              </a:solidFill>
              <a:prstDash val="solid"/>
              <a:miter lim="800000"/>
              <a:headEnd len="sm" w="sm" type="none"/>
              <a:tailEnd len="sm" w="sm" type="none"/>
            </a:ln>
          </p:spPr>
        </p:cxnSp>
        <p:cxnSp>
          <p:nvCxnSpPr>
            <p:cNvPr id="609" name="Google Shape;609;p22"/>
            <p:cNvCxnSpPr/>
            <p:nvPr/>
          </p:nvCxnSpPr>
          <p:spPr>
            <a:xfrm>
              <a:off x="3831774" y="4015966"/>
              <a:ext cx="4746171" cy="0"/>
            </a:xfrm>
            <a:prstGeom prst="straightConnector1">
              <a:avLst/>
            </a:prstGeom>
            <a:noFill/>
            <a:ln cap="flat" cmpd="sng" w="9525">
              <a:solidFill>
                <a:schemeClr val="dk1"/>
              </a:solidFill>
              <a:prstDash val="solid"/>
              <a:miter lim="800000"/>
              <a:headEnd len="sm" w="sm" type="none"/>
              <a:tailEnd len="sm" w="sm" type="none"/>
            </a:ln>
          </p:spPr>
        </p:cxn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3" name="Shape 613"/>
        <p:cNvGrpSpPr/>
        <p:nvPr/>
      </p:nvGrpSpPr>
      <p:grpSpPr>
        <a:xfrm>
          <a:off x="0" y="0"/>
          <a:ext cx="0" cy="0"/>
          <a:chOff x="0" y="0"/>
          <a:chExt cx="0" cy="0"/>
        </a:xfrm>
      </p:grpSpPr>
      <p:sp>
        <p:nvSpPr>
          <p:cNvPr id="614" name="Google Shape;614;p23"/>
          <p:cNvSpPr txBox="1"/>
          <p:nvPr>
            <p:ph idx="1" type="body"/>
          </p:nvPr>
        </p:nvSpPr>
        <p:spPr>
          <a:xfrm>
            <a:off x="838202" y="435429"/>
            <a:ext cx="10515600" cy="1256398"/>
          </a:xfrm>
          <a:prstGeom prst="rect">
            <a:avLst/>
          </a:prstGeom>
          <a:noFill/>
          <a:ln>
            <a:noFill/>
          </a:ln>
        </p:spPr>
        <p:txBody>
          <a:bodyPr anchorCtr="0" anchor="t" bIns="45700" lIns="91425" spcFirstLastPara="1" rIns="91425" wrap="square" tIns="45700">
            <a:normAutofit/>
          </a:bodyPr>
          <a:lstStyle/>
          <a:p>
            <a:pPr indent="-228600" lvl="0" marL="228600" rtl="0" algn="l">
              <a:lnSpc>
                <a:spcPct val="70000"/>
              </a:lnSpc>
              <a:spcBef>
                <a:spcPts val="0"/>
              </a:spcBef>
              <a:spcAft>
                <a:spcPts val="0"/>
              </a:spcAft>
              <a:buClr>
                <a:schemeClr val="dk1"/>
              </a:buClr>
              <a:buSzPts val="2380"/>
              <a:buChar char="•"/>
            </a:pPr>
            <a:r>
              <a:rPr b="1" lang="en-US" sz="2380"/>
              <a:t>Application 2:</a:t>
            </a:r>
            <a:endParaRPr/>
          </a:p>
          <a:p>
            <a:pPr indent="-228600" lvl="0" marL="228600" rtl="0" algn="l">
              <a:lnSpc>
                <a:spcPct val="70000"/>
              </a:lnSpc>
              <a:spcBef>
                <a:spcPts val="1000"/>
              </a:spcBef>
              <a:spcAft>
                <a:spcPts val="0"/>
              </a:spcAft>
              <a:buClr>
                <a:schemeClr val="dk1"/>
              </a:buClr>
              <a:buSzPts val="2380"/>
              <a:buChar char="•"/>
            </a:pPr>
            <a:r>
              <a:rPr lang="en-US" sz="2380"/>
              <a:t>For each of the following 4 cases, calculate the risk for the couple to a child affected with cystic fibrosis, given that in the population where the family lives, the probability of person to be heterozygous is 1/20</a:t>
            </a:r>
            <a:endParaRPr sz="2380"/>
          </a:p>
        </p:txBody>
      </p:sp>
      <p:sp>
        <p:nvSpPr>
          <p:cNvPr id="615" name="Google Shape;615;p23"/>
          <p:cNvSpPr txBox="1"/>
          <p:nvPr/>
        </p:nvSpPr>
        <p:spPr>
          <a:xfrm>
            <a:off x="1146630" y="1910636"/>
            <a:ext cx="1407886"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Times New Roman"/>
                <a:ea typeface="Times New Roman"/>
                <a:cs typeface="Times New Roman"/>
                <a:sym typeface="Times New Roman"/>
              </a:rPr>
              <a:t>Case 1</a:t>
            </a:r>
            <a:endParaRPr b="1" sz="2400">
              <a:solidFill>
                <a:schemeClr val="dk1"/>
              </a:solidFill>
              <a:latin typeface="Times New Roman"/>
              <a:ea typeface="Times New Roman"/>
              <a:cs typeface="Times New Roman"/>
              <a:sym typeface="Times New Roman"/>
            </a:endParaRPr>
          </a:p>
        </p:txBody>
      </p:sp>
      <p:sp>
        <p:nvSpPr>
          <p:cNvPr id="616" name="Google Shape;616;p23"/>
          <p:cNvSpPr txBox="1"/>
          <p:nvPr/>
        </p:nvSpPr>
        <p:spPr>
          <a:xfrm>
            <a:off x="3984173" y="1910636"/>
            <a:ext cx="1407886"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Times New Roman"/>
                <a:ea typeface="Times New Roman"/>
                <a:cs typeface="Times New Roman"/>
                <a:sym typeface="Times New Roman"/>
              </a:rPr>
              <a:t>Case 2</a:t>
            </a:r>
            <a:endParaRPr b="1" sz="2400">
              <a:solidFill>
                <a:schemeClr val="dk1"/>
              </a:solidFill>
              <a:latin typeface="Times New Roman"/>
              <a:ea typeface="Times New Roman"/>
              <a:cs typeface="Times New Roman"/>
              <a:sym typeface="Times New Roman"/>
            </a:endParaRPr>
          </a:p>
        </p:txBody>
      </p:sp>
      <p:sp>
        <p:nvSpPr>
          <p:cNvPr id="617" name="Google Shape;617;p23"/>
          <p:cNvSpPr txBox="1"/>
          <p:nvPr/>
        </p:nvSpPr>
        <p:spPr>
          <a:xfrm>
            <a:off x="6821716" y="1910636"/>
            <a:ext cx="1407886"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Times New Roman"/>
                <a:ea typeface="Times New Roman"/>
                <a:cs typeface="Times New Roman"/>
                <a:sym typeface="Times New Roman"/>
              </a:rPr>
              <a:t>Case 3</a:t>
            </a:r>
            <a:endParaRPr b="1" sz="2400">
              <a:solidFill>
                <a:schemeClr val="dk1"/>
              </a:solidFill>
              <a:latin typeface="Times New Roman"/>
              <a:ea typeface="Times New Roman"/>
              <a:cs typeface="Times New Roman"/>
              <a:sym typeface="Times New Roman"/>
            </a:endParaRPr>
          </a:p>
        </p:txBody>
      </p:sp>
      <p:sp>
        <p:nvSpPr>
          <p:cNvPr id="618" name="Google Shape;618;p23"/>
          <p:cNvSpPr txBox="1"/>
          <p:nvPr/>
        </p:nvSpPr>
        <p:spPr>
          <a:xfrm>
            <a:off x="9659258" y="1910636"/>
            <a:ext cx="1407886"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Times New Roman"/>
                <a:ea typeface="Times New Roman"/>
                <a:cs typeface="Times New Roman"/>
                <a:sym typeface="Times New Roman"/>
              </a:rPr>
              <a:t>Case 4</a:t>
            </a:r>
            <a:endParaRPr b="1" sz="2400">
              <a:solidFill>
                <a:schemeClr val="dk1"/>
              </a:solidFill>
              <a:latin typeface="Times New Roman"/>
              <a:ea typeface="Times New Roman"/>
              <a:cs typeface="Times New Roman"/>
              <a:sym typeface="Times New Roman"/>
            </a:endParaRPr>
          </a:p>
        </p:txBody>
      </p:sp>
      <p:grpSp>
        <p:nvGrpSpPr>
          <p:cNvPr id="619" name="Google Shape;619;p23"/>
          <p:cNvGrpSpPr/>
          <p:nvPr/>
        </p:nvGrpSpPr>
        <p:grpSpPr>
          <a:xfrm>
            <a:off x="1146630" y="3931143"/>
            <a:ext cx="1069709" cy="820518"/>
            <a:chOff x="1235538" y="1454023"/>
            <a:chExt cx="1911093" cy="1307637"/>
          </a:xfrm>
        </p:grpSpPr>
        <p:sp>
          <p:nvSpPr>
            <p:cNvPr id="620" name="Google Shape;620;p23"/>
            <p:cNvSpPr/>
            <p:nvPr/>
          </p:nvSpPr>
          <p:spPr>
            <a:xfrm>
              <a:off x="2570631" y="1454023"/>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621" name="Google Shape;621;p23"/>
            <p:cNvSpPr/>
            <p:nvPr/>
          </p:nvSpPr>
          <p:spPr>
            <a:xfrm>
              <a:off x="1235538" y="1472023"/>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622" name="Google Shape;622;p23"/>
            <p:cNvSpPr/>
            <p:nvPr/>
          </p:nvSpPr>
          <p:spPr>
            <a:xfrm>
              <a:off x="1939444" y="2221660"/>
              <a:ext cx="540000" cy="540000"/>
            </a:xfrm>
            <a:prstGeom prst="diamond">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623" name="Google Shape;623;p23"/>
            <p:cNvCxnSpPr>
              <a:stCxn id="621" idx="3"/>
              <a:endCxn id="620" idx="2"/>
            </p:cNvCxnSpPr>
            <p:nvPr/>
          </p:nvCxnSpPr>
          <p:spPr>
            <a:xfrm>
              <a:off x="1775538" y="1742023"/>
              <a:ext cx="795000" cy="0"/>
            </a:xfrm>
            <a:prstGeom prst="straightConnector1">
              <a:avLst/>
            </a:prstGeom>
            <a:noFill/>
            <a:ln cap="flat" cmpd="sng" w="9525">
              <a:solidFill>
                <a:schemeClr val="dk1"/>
              </a:solidFill>
              <a:prstDash val="solid"/>
              <a:miter lim="800000"/>
              <a:headEnd len="sm" w="sm" type="none"/>
              <a:tailEnd len="sm" w="sm" type="none"/>
            </a:ln>
          </p:spPr>
        </p:cxnSp>
        <p:cxnSp>
          <p:nvCxnSpPr>
            <p:cNvPr id="624" name="Google Shape;624;p23"/>
            <p:cNvCxnSpPr/>
            <p:nvPr/>
          </p:nvCxnSpPr>
          <p:spPr>
            <a:xfrm>
              <a:off x="2209444" y="1742023"/>
              <a:ext cx="1" cy="479638"/>
            </a:xfrm>
            <a:prstGeom prst="straightConnector1">
              <a:avLst/>
            </a:prstGeom>
            <a:noFill/>
            <a:ln cap="flat" cmpd="sng" w="9525">
              <a:solidFill>
                <a:schemeClr val="dk1"/>
              </a:solidFill>
              <a:prstDash val="solid"/>
              <a:miter lim="800000"/>
              <a:headEnd len="sm" w="sm" type="none"/>
              <a:tailEnd len="sm" w="sm" type="none"/>
            </a:ln>
          </p:spPr>
        </p:cxnSp>
      </p:grpSp>
      <p:grpSp>
        <p:nvGrpSpPr>
          <p:cNvPr id="625" name="Google Shape;625;p23"/>
          <p:cNvGrpSpPr/>
          <p:nvPr/>
        </p:nvGrpSpPr>
        <p:grpSpPr>
          <a:xfrm>
            <a:off x="3317274" y="3942438"/>
            <a:ext cx="2132026" cy="1428376"/>
            <a:chOff x="3317274" y="3361872"/>
            <a:chExt cx="2132026" cy="1428376"/>
          </a:xfrm>
        </p:grpSpPr>
        <p:grpSp>
          <p:nvGrpSpPr>
            <p:cNvPr id="626" name="Google Shape;626;p23"/>
            <p:cNvGrpSpPr/>
            <p:nvPr/>
          </p:nvGrpSpPr>
          <p:grpSpPr>
            <a:xfrm>
              <a:off x="4054204" y="3361872"/>
              <a:ext cx="1395096" cy="944320"/>
              <a:chOff x="9061312" y="2375737"/>
              <a:chExt cx="1980699" cy="1362232"/>
            </a:xfrm>
          </p:grpSpPr>
          <p:grpSp>
            <p:nvGrpSpPr>
              <p:cNvPr id="627" name="Google Shape;627;p23"/>
              <p:cNvGrpSpPr/>
              <p:nvPr/>
            </p:nvGrpSpPr>
            <p:grpSpPr>
              <a:xfrm>
                <a:off x="9061312" y="2375737"/>
                <a:ext cx="1746388" cy="1332167"/>
                <a:chOff x="1187200" y="2594451"/>
                <a:chExt cx="1746388" cy="1332167"/>
              </a:xfrm>
            </p:grpSpPr>
            <p:grpSp>
              <p:nvGrpSpPr>
                <p:cNvPr id="628" name="Google Shape;628;p23"/>
                <p:cNvGrpSpPr/>
                <p:nvPr/>
              </p:nvGrpSpPr>
              <p:grpSpPr>
                <a:xfrm>
                  <a:off x="1187200" y="2594451"/>
                  <a:ext cx="1746388" cy="1332167"/>
                  <a:chOff x="1187200" y="2318619"/>
                  <a:chExt cx="2146550" cy="1607999"/>
                </a:xfrm>
              </p:grpSpPr>
              <p:cxnSp>
                <p:nvCxnSpPr>
                  <p:cNvPr id="629" name="Google Shape;629;p23"/>
                  <p:cNvCxnSpPr/>
                  <p:nvPr/>
                </p:nvCxnSpPr>
                <p:spPr>
                  <a:xfrm>
                    <a:off x="1720850" y="2588619"/>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630" name="Google Shape;630;p23"/>
                  <p:cNvCxnSpPr/>
                  <p:nvPr/>
                </p:nvCxnSpPr>
                <p:spPr>
                  <a:xfrm>
                    <a:off x="2228850" y="2588619"/>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631" name="Google Shape;631;p23"/>
                  <p:cNvCxnSpPr/>
                  <p:nvPr/>
                </p:nvCxnSpPr>
                <p:spPr>
                  <a:xfrm>
                    <a:off x="1339850" y="2969619"/>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632" name="Google Shape;632;p23"/>
                  <p:cNvCxnSpPr/>
                  <p:nvPr/>
                </p:nvCxnSpPr>
                <p:spPr>
                  <a:xfrm>
                    <a:off x="2209871" y="2975969"/>
                    <a:ext cx="6350" cy="380999"/>
                  </a:xfrm>
                  <a:prstGeom prst="straightConnector1">
                    <a:avLst/>
                  </a:prstGeom>
                  <a:noFill/>
                  <a:ln cap="flat" cmpd="sng" w="9525">
                    <a:solidFill>
                      <a:schemeClr val="dk1"/>
                    </a:solidFill>
                    <a:prstDash val="solid"/>
                    <a:miter lim="800000"/>
                    <a:headEnd len="sm" w="sm" type="none"/>
                    <a:tailEnd len="sm" w="sm" type="none"/>
                  </a:ln>
                </p:spPr>
              </p:cxnSp>
              <p:sp>
                <p:nvSpPr>
                  <p:cNvPr id="633" name="Google Shape;633;p23"/>
                  <p:cNvSpPr/>
                  <p:nvPr/>
                </p:nvSpPr>
                <p:spPr>
                  <a:xfrm>
                    <a:off x="1939525" y="3350618"/>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634" name="Google Shape;634;p23"/>
                  <p:cNvSpPr/>
                  <p:nvPr/>
                </p:nvSpPr>
                <p:spPr>
                  <a:xfrm>
                    <a:off x="1187200" y="2318619"/>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cxnSp>
              <p:nvCxnSpPr>
                <p:cNvPr id="635" name="Google Shape;635;p23"/>
                <p:cNvCxnSpPr/>
                <p:nvPr/>
              </p:nvCxnSpPr>
              <p:spPr>
                <a:xfrm>
                  <a:off x="1316198" y="3133725"/>
                  <a:ext cx="0" cy="314325"/>
                </a:xfrm>
                <a:prstGeom prst="straightConnector1">
                  <a:avLst/>
                </a:prstGeom>
                <a:noFill/>
                <a:ln cap="flat" cmpd="sng" w="9525">
                  <a:solidFill>
                    <a:schemeClr val="dk1"/>
                  </a:solidFill>
                  <a:prstDash val="solid"/>
                  <a:miter lim="800000"/>
                  <a:headEnd len="sm" w="sm" type="none"/>
                  <a:tailEnd len="sm" w="sm" type="none"/>
                </a:ln>
              </p:spPr>
            </p:cxnSp>
            <p:cxnSp>
              <p:nvCxnSpPr>
                <p:cNvPr id="636" name="Google Shape;636;p23"/>
                <p:cNvCxnSpPr/>
                <p:nvPr/>
              </p:nvCxnSpPr>
              <p:spPr>
                <a:xfrm>
                  <a:off x="2933588" y="3140360"/>
                  <a:ext cx="0" cy="314325"/>
                </a:xfrm>
                <a:prstGeom prst="straightConnector1">
                  <a:avLst/>
                </a:prstGeom>
                <a:noFill/>
                <a:ln cap="flat" cmpd="sng" w="9525">
                  <a:solidFill>
                    <a:schemeClr val="dk1"/>
                  </a:solidFill>
                  <a:prstDash val="solid"/>
                  <a:miter lim="800000"/>
                  <a:headEnd len="sm" w="sm" type="none"/>
                  <a:tailEnd len="sm" w="sm" type="none"/>
                </a:ln>
              </p:spPr>
            </p:cxnSp>
          </p:grpSp>
          <p:sp>
            <p:nvSpPr>
              <p:cNvPr id="637" name="Google Shape;637;p23"/>
              <p:cNvSpPr/>
              <p:nvPr/>
            </p:nvSpPr>
            <p:spPr>
              <a:xfrm>
                <a:off x="10573389" y="3260775"/>
                <a:ext cx="468622" cy="477194"/>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sp>
          <p:nvSpPr>
            <p:cNvPr id="638" name="Google Shape;638;p23"/>
            <p:cNvSpPr/>
            <p:nvPr/>
          </p:nvSpPr>
          <p:spPr>
            <a:xfrm>
              <a:off x="3969580" y="3965356"/>
              <a:ext cx="330071" cy="330798"/>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639" name="Google Shape;639;p23"/>
            <p:cNvSpPr/>
            <p:nvPr/>
          </p:nvSpPr>
          <p:spPr>
            <a:xfrm>
              <a:off x="3317274" y="3975693"/>
              <a:ext cx="309442" cy="310123"/>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640" name="Google Shape;640;p23"/>
            <p:cNvCxnSpPr>
              <a:stCxn id="639" idx="3"/>
              <a:endCxn id="638" idx="2"/>
            </p:cNvCxnSpPr>
            <p:nvPr/>
          </p:nvCxnSpPr>
          <p:spPr>
            <a:xfrm>
              <a:off x="3626716" y="4130754"/>
              <a:ext cx="342900" cy="0"/>
            </a:xfrm>
            <a:prstGeom prst="straightConnector1">
              <a:avLst/>
            </a:prstGeom>
            <a:noFill/>
            <a:ln cap="flat" cmpd="sng" w="9525">
              <a:solidFill>
                <a:schemeClr val="dk1"/>
              </a:solidFill>
              <a:prstDash val="solid"/>
              <a:miter lim="800000"/>
              <a:headEnd len="sm" w="sm" type="none"/>
              <a:tailEnd len="sm" w="sm" type="none"/>
            </a:ln>
          </p:spPr>
        </p:cxnSp>
        <p:cxnSp>
          <p:nvCxnSpPr>
            <p:cNvPr id="641" name="Google Shape;641;p23"/>
            <p:cNvCxnSpPr/>
            <p:nvPr/>
          </p:nvCxnSpPr>
          <p:spPr>
            <a:xfrm>
              <a:off x="3788229" y="4140793"/>
              <a:ext cx="0" cy="300578"/>
            </a:xfrm>
            <a:prstGeom prst="straightConnector1">
              <a:avLst/>
            </a:prstGeom>
            <a:noFill/>
            <a:ln cap="flat" cmpd="sng" w="9525">
              <a:solidFill>
                <a:schemeClr val="dk1"/>
              </a:solidFill>
              <a:prstDash val="solid"/>
              <a:miter lim="800000"/>
              <a:headEnd len="sm" w="sm" type="none"/>
              <a:tailEnd len="sm" w="sm" type="none"/>
            </a:ln>
          </p:spPr>
        </p:cxnSp>
        <p:sp>
          <p:nvSpPr>
            <p:cNvPr id="642" name="Google Shape;642;p23"/>
            <p:cNvSpPr/>
            <p:nvPr/>
          </p:nvSpPr>
          <p:spPr>
            <a:xfrm>
              <a:off x="3637100" y="4451408"/>
              <a:ext cx="302258" cy="338840"/>
            </a:xfrm>
            <a:prstGeom prst="diamond">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643" name="Google Shape;643;p23"/>
            <p:cNvSpPr/>
            <p:nvPr/>
          </p:nvSpPr>
          <p:spPr>
            <a:xfrm>
              <a:off x="4869694" y="3366625"/>
              <a:ext cx="330071" cy="330798"/>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grpSp>
        <p:nvGrpSpPr>
          <p:cNvPr id="644" name="Google Shape;644;p23"/>
          <p:cNvGrpSpPr/>
          <p:nvPr/>
        </p:nvGrpSpPr>
        <p:grpSpPr>
          <a:xfrm>
            <a:off x="6214250" y="3931143"/>
            <a:ext cx="3024165" cy="1428376"/>
            <a:chOff x="5896236" y="3023032"/>
            <a:chExt cx="3024165" cy="1428376"/>
          </a:xfrm>
        </p:grpSpPr>
        <p:grpSp>
          <p:nvGrpSpPr>
            <p:cNvPr id="645" name="Google Shape;645;p23"/>
            <p:cNvGrpSpPr/>
            <p:nvPr/>
          </p:nvGrpSpPr>
          <p:grpSpPr>
            <a:xfrm>
              <a:off x="7774839" y="3059131"/>
              <a:ext cx="888012" cy="923478"/>
              <a:chOff x="1187200" y="2594451"/>
              <a:chExt cx="1260763" cy="1332167"/>
            </a:xfrm>
          </p:grpSpPr>
          <p:grpSp>
            <p:nvGrpSpPr>
              <p:cNvPr id="646" name="Google Shape;646;p23"/>
              <p:cNvGrpSpPr/>
              <p:nvPr/>
            </p:nvGrpSpPr>
            <p:grpSpPr>
              <a:xfrm>
                <a:off x="1187200" y="2594451"/>
                <a:ext cx="1260763" cy="1332167"/>
                <a:chOff x="1187200" y="2318619"/>
                <a:chExt cx="1549650" cy="1607999"/>
              </a:xfrm>
            </p:grpSpPr>
            <p:cxnSp>
              <p:nvCxnSpPr>
                <p:cNvPr id="647" name="Google Shape;647;p23"/>
                <p:cNvCxnSpPr/>
                <p:nvPr/>
              </p:nvCxnSpPr>
              <p:spPr>
                <a:xfrm>
                  <a:off x="1720850" y="2588619"/>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648" name="Google Shape;648;p23"/>
                <p:cNvCxnSpPr/>
                <p:nvPr/>
              </p:nvCxnSpPr>
              <p:spPr>
                <a:xfrm>
                  <a:off x="2228850" y="2588619"/>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649" name="Google Shape;649;p23"/>
                <p:cNvCxnSpPr/>
                <p:nvPr/>
              </p:nvCxnSpPr>
              <p:spPr>
                <a:xfrm flipH="1" rot="10800000">
                  <a:off x="1339851" y="2969553"/>
                  <a:ext cx="889000" cy="66"/>
                </a:xfrm>
                <a:prstGeom prst="straightConnector1">
                  <a:avLst/>
                </a:prstGeom>
                <a:noFill/>
                <a:ln cap="flat" cmpd="sng" w="9525">
                  <a:solidFill>
                    <a:schemeClr val="dk1"/>
                  </a:solidFill>
                  <a:prstDash val="solid"/>
                  <a:miter lim="800000"/>
                  <a:headEnd len="sm" w="sm" type="none"/>
                  <a:tailEnd len="sm" w="sm" type="none"/>
                </a:ln>
              </p:spPr>
            </p:cxnSp>
            <p:cxnSp>
              <p:nvCxnSpPr>
                <p:cNvPr id="650" name="Google Shape;650;p23"/>
                <p:cNvCxnSpPr/>
                <p:nvPr/>
              </p:nvCxnSpPr>
              <p:spPr>
                <a:xfrm>
                  <a:off x="2235200" y="2975969"/>
                  <a:ext cx="6350" cy="381000"/>
                </a:xfrm>
                <a:prstGeom prst="straightConnector1">
                  <a:avLst/>
                </a:prstGeom>
                <a:noFill/>
                <a:ln cap="flat" cmpd="sng" w="9525">
                  <a:solidFill>
                    <a:schemeClr val="dk1"/>
                  </a:solidFill>
                  <a:prstDash val="solid"/>
                  <a:miter lim="800000"/>
                  <a:headEnd len="sm" w="sm" type="none"/>
                  <a:tailEnd len="sm" w="sm" type="none"/>
                </a:ln>
              </p:spPr>
            </p:cxnSp>
            <p:sp>
              <p:nvSpPr>
                <p:cNvPr id="651" name="Google Shape;651;p23"/>
                <p:cNvSpPr/>
                <p:nvPr/>
              </p:nvSpPr>
              <p:spPr>
                <a:xfrm>
                  <a:off x="1939525" y="3350618"/>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652" name="Google Shape;652;p23"/>
                <p:cNvSpPr/>
                <p:nvPr/>
              </p:nvSpPr>
              <p:spPr>
                <a:xfrm>
                  <a:off x="1187200" y="2318619"/>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cxnSp>
            <p:nvCxnSpPr>
              <p:cNvPr id="653" name="Google Shape;653;p23"/>
              <p:cNvCxnSpPr/>
              <p:nvPr/>
            </p:nvCxnSpPr>
            <p:spPr>
              <a:xfrm>
                <a:off x="1316198" y="3133725"/>
                <a:ext cx="0" cy="314325"/>
              </a:xfrm>
              <a:prstGeom prst="straightConnector1">
                <a:avLst/>
              </a:prstGeom>
              <a:noFill/>
              <a:ln cap="flat" cmpd="sng" w="9525">
                <a:solidFill>
                  <a:schemeClr val="dk1"/>
                </a:solidFill>
                <a:prstDash val="solid"/>
                <a:miter lim="800000"/>
                <a:headEnd len="sm" w="sm" type="none"/>
                <a:tailEnd len="sm" w="sm" type="none"/>
              </a:ln>
            </p:spPr>
          </p:cxnSp>
        </p:grpSp>
        <p:sp>
          <p:nvSpPr>
            <p:cNvPr id="654" name="Google Shape;654;p23"/>
            <p:cNvSpPr/>
            <p:nvPr/>
          </p:nvSpPr>
          <p:spPr>
            <a:xfrm>
              <a:off x="7690216" y="3662616"/>
              <a:ext cx="330071" cy="330798"/>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655" name="Google Shape;655;p23"/>
            <p:cNvSpPr/>
            <p:nvPr/>
          </p:nvSpPr>
          <p:spPr>
            <a:xfrm>
              <a:off x="8590330" y="3063885"/>
              <a:ext cx="330071" cy="330798"/>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nvGrpSpPr>
            <p:cNvPr id="656" name="Google Shape;656;p23"/>
            <p:cNvGrpSpPr/>
            <p:nvPr/>
          </p:nvGrpSpPr>
          <p:grpSpPr>
            <a:xfrm flipH="1">
              <a:off x="5896236" y="3023032"/>
              <a:ext cx="1812200" cy="1428376"/>
              <a:chOff x="5767078" y="5033733"/>
              <a:chExt cx="1812200" cy="1428376"/>
            </a:xfrm>
          </p:grpSpPr>
          <p:grpSp>
            <p:nvGrpSpPr>
              <p:cNvPr id="657" name="Google Shape;657;p23"/>
              <p:cNvGrpSpPr/>
              <p:nvPr/>
            </p:nvGrpSpPr>
            <p:grpSpPr>
              <a:xfrm>
                <a:off x="6184182" y="5033733"/>
                <a:ext cx="1395096" cy="944320"/>
                <a:chOff x="9061312" y="2375737"/>
                <a:chExt cx="1980699" cy="1362232"/>
              </a:xfrm>
            </p:grpSpPr>
            <p:grpSp>
              <p:nvGrpSpPr>
                <p:cNvPr id="658" name="Google Shape;658;p23"/>
                <p:cNvGrpSpPr/>
                <p:nvPr/>
              </p:nvGrpSpPr>
              <p:grpSpPr>
                <a:xfrm>
                  <a:off x="9061312" y="2375737"/>
                  <a:ext cx="1746388" cy="1332167"/>
                  <a:chOff x="1187200" y="2594451"/>
                  <a:chExt cx="1746388" cy="1332167"/>
                </a:xfrm>
              </p:grpSpPr>
              <p:grpSp>
                <p:nvGrpSpPr>
                  <p:cNvPr id="659" name="Google Shape;659;p23"/>
                  <p:cNvGrpSpPr/>
                  <p:nvPr/>
                </p:nvGrpSpPr>
                <p:grpSpPr>
                  <a:xfrm>
                    <a:off x="1187200" y="2594451"/>
                    <a:ext cx="1746388" cy="1332167"/>
                    <a:chOff x="1187200" y="2318619"/>
                    <a:chExt cx="2146550" cy="1607999"/>
                  </a:xfrm>
                </p:grpSpPr>
                <p:cxnSp>
                  <p:nvCxnSpPr>
                    <p:cNvPr id="660" name="Google Shape;660;p23"/>
                    <p:cNvCxnSpPr/>
                    <p:nvPr/>
                  </p:nvCxnSpPr>
                  <p:spPr>
                    <a:xfrm>
                      <a:off x="1720850" y="2588619"/>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661" name="Google Shape;661;p23"/>
                    <p:cNvCxnSpPr/>
                    <p:nvPr/>
                  </p:nvCxnSpPr>
                  <p:spPr>
                    <a:xfrm>
                      <a:off x="2228850" y="2588619"/>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662" name="Google Shape;662;p23"/>
                    <p:cNvCxnSpPr/>
                    <p:nvPr/>
                  </p:nvCxnSpPr>
                  <p:spPr>
                    <a:xfrm>
                      <a:off x="1339850" y="2969619"/>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663" name="Google Shape;663;p23"/>
                    <p:cNvCxnSpPr/>
                    <p:nvPr/>
                  </p:nvCxnSpPr>
                  <p:spPr>
                    <a:xfrm>
                      <a:off x="2235200" y="2975969"/>
                      <a:ext cx="6350" cy="381000"/>
                    </a:xfrm>
                    <a:prstGeom prst="straightConnector1">
                      <a:avLst/>
                    </a:prstGeom>
                    <a:noFill/>
                    <a:ln cap="flat" cmpd="sng" w="9525">
                      <a:solidFill>
                        <a:schemeClr val="dk1"/>
                      </a:solidFill>
                      <a:prstDash val="solid"/>
                      <a:miter lim="800000"/>
                      <a:headEnd len="sm" w="sm" type="none"/>
                      <a:tailEnd len="sm" w="sm" type="none"/>
                    </a:ln>
                  </p:spPr>
                </p:cxnSp>
                <p:sp>
                  <p:nvSpPr>
                    <p:cNvPr id="664" name="Google Shape;664;p23"/>
                    <p:cNvSpPr/>
                    <p:nvPr/>
                  </p:nvSpPr>
                  <p:spPr>
                    <a:xfrm>
                      <a:off x="1939525" y="3350618"/>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665" name="Google Shape;665;p23"/>
                    <p:cNvSpPr/>
                    <p:nvPr/>
                  </p:nvSpPr>
                  <p:spPr>
                    <a:xfrm>
                      <a:off x="1187200" y="2318619"/>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cxnSp>
                <p:nvCxnSpPr>
                  <p:cNvPr id="666" name="Google Shape;666;p23"/>
                  <p:cNvCxnSpPr/>
                  <p:nvPr/>
                </p:nvCxnSpPr>
                <p:spPr>
                  <a:xfrm>
                    <a:off x="1316198" y="3133725"/>
                    <a:ext cx="0" cy="314325"/>
                  </a:xfrm>
                  <a:prstGeom prst="straightConnector1">
                    <a:avLst/>
                  </a:prstGeom>
                  <a:noFill/>
                  <a:ln cap="flat" cmpd="sng" w="9525">
                    <a:solidFill>
                      <a:schemeClr val="dk1"/>
                    </a:solidFill>
                    <a:prstDash val="solid"/>
                    <a:miter lim="800000"/>
                    <a:headEnd len="sm" w="sm" type="none"/>
                    <a:tailEnd len="sm" w="sm" type="none"/>
                  </a:ln>
                </p:spPr>
              </p:cxnSp>
              <p:cxnSp>
                <p:nvCxnSpPr>
                  <p:cNvPr id="667" name="Google Shape;667;p23"/>
                  <p:cNvCxnSpPr/>
                  <p:nvPr/>
                </p:nvCxnSpPr>
                <p:spPr>
                  <a:xfrm>
                    <a:off x="2933588" y="3140360"/>
                    <a:ext cx="0" cy="314325"/>
                  </a:xfrm>
                  <a:prstGeom prst="straightConnector1">
                    <a:avLst/>
                  </a:prstGeom>
                  <a:noFill/>
                  <a:ln cap="flat" cmpd="sng" w="9525">
                    <a:solidFill>
                      <a:schemeClr val="dk1"/>
                    </a:solidFill>
                    <a:prstDash val="solid"/>
                    <a:miter lim="800000"/>
                    <a:headEnd len="sm" w="sm" type="none"/>
                    <a:tailEnd len="sm" w="sm" type="none"/>
                  </a:ln>
                </p:spPr>
              </p:cxnSp>
            </p:grpSp>
            <p:sp>
              <p:nvSpPr>
                <p:cNvPr id="668" name="Google Shape;668;p23"/>
                <p:cNvSpPr/>
                <p:nvPr/>
              </p:nvSpPr>
              <p:spPr>
                <a:xfrm>
                  <a:off x="10573389" y="3260775"/>
                  <a:ext cx="468622" cy="477194"/>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sp>
            <p:nvSpPr>
              <p:cNvPr id="669" name="Google Shape;669;p23"/>
              <p:cNvSpPr/>
              <p:nvPr/>
            </p:nvSpPr>
            <p:spPr>
              <a:xfrm>
                <a:off x="6099558" y="5637217"/>
                <a:ext cx="330071" cy="330798"/>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670" name="Google Shape;670;p23"/>
              <p:cNvCxnSpPr/>
              <p:nvPr/>
            </p:nvCxnSpPr>
            <p:spPr>
              <a:xfrm>
                <a:off x="5771208" y="5802616"/>
                <a:ext cx="328350" cy="0"/>
              </a:xfrm>
              <a:prstGeom prst="straightConnector1">
                <a:avLst/>
              </a:prstGeom>
              <a:noFill/>
              <a:ln cap="flat" cmpd="sng" w="9525">
                <a:solidFill>
                  <a:schemeClr val="dk1"/>
                </a:solidFill>
                <a:prstDash val="solid"/>
                <a:miter lim="800000"/>
                <a:headEnd len="sm" w="sm" type="none"/>
                <a:tailEnd len="sm" w="sm" type="none"/>
              </a:ln>
            </p:spPr>
          </p:cxnSp>
          <p:cxnSp>
            <p:nvCxnSpPr>
              <p:cNvPr id="671" name="Google Shape;671;p23"/>
              <p:cNvCxnSpPr/>
              <p:nvPr/>
            </p:nvCxnSpPr>
            <p:spPr>
              <a:xfrm>
                <a:off x="5918207" y="5812654"/>
                <a:ext cx="0" cy="300578"/>
              </a:xfrm>
              <a:prstGeom prst="straightConnector1">
                <a:avLst/>
              </a:prstGeom>
              <a:noFill/>
              <a:ln cap="flat" cmpd="sng" w="9525">
                <a:solidFill>
                  <a:schemeClr val="dk1"/>
                </a:solidFill>
                <a:prstDash val="solid"/>
                <a:miter lim="800000"/>
                <a:headEnd len="sm" w="sm" type="none"/>
                <a:tailEnd len="sm" w="sm" type="none"/>
              </a:ln>
            </p:spPr>
          </p:cxnSp>
          <p:sp>
            <p:nvSpPr>
              <p:cNvPr id="672" name="Google Shape;672;p23"/>
              <p:cNvSpPr/>
              <p:nvPr/>
            </p:nvSpPr>
            <p:spPr>
              <a:xfrm>
                <a:off x="5767078" y="6123269"/>
                <a:ext cx="302258" cy="338840"/>
              </a:xfrm>
              <a:prstGeom prst="diamond">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673" name="Google Shape;673;p23"/>
              <p:cNvSpPr/>
              <p:nvPr/>
            </p:nvSpPr>
            <p:spPr>
              <a:xfrm>
                <a:off x="6999672" y="5038486"/>
                <a:ext cx="330071" cy="330798"/>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grpSp>
      <p:grpSp>
        <p:nvGrpSpPr>
          <p:cNvPr id="674" name="Google Shape;674;p23"/>
          <p:cNvGrpSpPr/>
          <p:nvPr/>
        </p:nvGrpSpPr>
        <p:grpSpPr>
          <a:xfrm>
            <a:off x="9828346" y="4014959"/>
            <a:ext cx="1487675" cy="1013103"/>
            <a:chOff x="9828346" y="3434393"/>
            <a:chExt cx="1487675" cy="1013103"/>
          </a:xfrm>
        </p:grpSpPr>
        <p:grpSp>
          <p:nvGrpSpPr>
            <p:cNvPr id="675" name="Google Shape;675;p23"/>
            <p:cNvGrpSpPr/>
            <p:nvPr/>
          </p:nvGrpSpPr>
          <p:grpSpPr>
            <a:xfrm>
              <a:off x="9828346" y="3434393"/>
              <a:ext cx="1069709" cy="1013103"/>
              <a:chOff x="1235538" y="1454023"/>
              <a:chExt cx="1911093" cy="1614554"/>
            </a:xfrm>
          </p:grpSpPr>
          <p:sp>
            <p:nvSpPr>
              <p:cNvPr id="676" name="Google Shape;676;p23"/>
              <p:cNvSpPr/>
              <p:nvPr/>
            </p:nvSpPr>
            <p:spPr>
              <a:xfrm>
                <a:off x="2570631" y="1454023"/>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677" name="Google Shape;677;p23"/>
              <p:cNvSpPr/>
              <p:nvPr/>
            </p:nvSpPr>
            <p:spPr>
              <a:xfrm>
                <a:off x="1235538" y="1472023"/>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678" name="Google Shape;678;p23"/>
              <p:cNvSpPr/>
              <p:nvPr/>
            </p:nvSpPr>
            <p:spPr>
              <a:xfrm>
                <a:off x="1971200" y="2528577"/>
                <a:ext cx="540000" cy="540000"/>
              </a:xfrm>
              <a:prstGeom prst="diamond">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679" name="Google Shape;679;p23"/>
              <p:cNvCxnSpPr>
                <a:stCxn id="677" idx="3"/>
                <a:endCxn id="676" idx="2"/>
              </p:cNvCxnSpPr>
              <p:nvPr/>
            </p:nvCxnSpPr>
            <p:spPr>
              <a:xfrm>
                <a:off x="1775538" y="1742023"/>
                <a:ext cx="795000" cy="0"/>
              </a:xfrm>
              <a:prstGeom prst="straightConnector1">
                <a:avLst/>
              </a:prstGeom>
              <a:noFill/>
              <a:ln cap="flat" cmpd="sng" w="9525">
                <a:solidFill>
                  <a:schemeClr val="dk1"/>
                </a:solidFill>
                <a:prstDash val="solid"/>
                <a:miter lim="800000"/>
                <a:headEnd len="sm" w="sm" type="none"/>
                <a:tailEnd len="sm" w="sm" type="none"/>
              </a:ln>
            </p:spPr>
          </p:cxnSp>
          <p:cxnSp>
            <p:nvCxnSpPr>
              <p:cNvPr id="680" name="Google Shape;680;p23"/>
              <p:cNvCxnSpPr/>
              <p:nvPr/>
            </p:nvCxnSpPr>
            <p:spPr>
              <a:xfrm>
                <a:off x="2209444" y="1742023"/>
                <a:ext cx="6294" cy="786554"/>
              </a:xfrm>
              <a:prstGeom prst="straightConnector1">
                <a:avLst/>
              </a:prstGeom>
              <a:noFill/>
              <a:ln cap="flat" cmpd="sng" w="9525">
                <a:solidFill>
                  <a:schemeClr val="dk1"/>
                </a:solidFill>
                <a:prstDash val="solid"/>
                <a:miter lim="800000"/>
                <a:headEnd len="sm" w="sm" type="none"/>
                <a:tailEnd len="sm" w="sm" type="none"/>
              </a:ln>
            </p:spPr>
          </p:cxnSp>
        </p:grpSp>
        <p:cxnSp>
          <p:nvCxnSpPr>
            <p:cNvPr id="681" name="Google Shape;681;p23"/>
            <p:cNvCxnSpPr/>
            <p:nvPr/>
          </p:nvCxnSpPr>
          <p:spPr>
            <a:xfrm>
              <a:off x="10387991" y="3869456"/>
              <a:ext cx="783162" cy="0"/>
            </a:xfrm>
            <a:prstGeom prst="straightConnector1">
              <a:avLst/>
            </a:prstGeom>
            <a:noFill/>
            <a:ln cap="flat" cmpd="sng" w="9525">
              <a:solidFill>
                <a:schemeClr val="dk1"/>
              </a:solidFill>
              <a:prstDash val="solid"/>
              <a:miter lim="800000"/>
              <a:headEnd len="sm" w="sm" type="none"/>
              <a:tailEnd len="sm" w="sm" type="none"/>
            </a:ln>
          </p:spPr>
        </p:cxnSp>
        <p:cxnSp>
          <p:nvCxnSpPr>
            <p:cNvPr id="682" name="Google Shape;682;p23"/>
            <p:cNvCxnSpPr/>
            <p:nvPr/>
          </p:nvCxnSpPr>
          <p:spPr>
            <a:xfrm>
              <a:off x="11171153" y="3869456"/>
              <a:ext cx="0" cy="239200"/>
            </a:xfrm>
            <a:prstGeom prst="straightConnector1">
              <a:avLst/>
            </a:prstGeom>
            <a:noFill/>
            <a:ln cap="flat" cmpd="sng" w="9525">
              <a:solidFill>
                <a:schemeClr val="dk1"/>
              </a:solidFill>
              <a:prstDash val="solid"/>
              <a:miter lim="800000"/>
              <a:headEnd len="sm" w="sm" type="none"/>
              <a:tailEnd len="sm" w="sm" type="none"/>
            </a:ln>
          </p:spPr>
        </p:cxnSp>
        <p:sp>
          <p:nvSpPr>
            <p:cNvPr id="683" name="Google Shape;683;p23"/>
            <p:cNvSpPr/>
            <p:nvPr/>
          </p:nvSpPr>
          <p:spPr>
            <a:xfrm>
              <a:off x="11013763" y="4104635"/>
              <a:ext cx="302258" cy="33884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sp>
        <p:nvSpPr>
          <p:cNvPr id="684" name="Google Shape;684;p23"/>
          <p:cNvSpPr txBox="1"/>
          <p:nvPr/>
        </p:nvSpPr>
        <p:spPr>
          <a:xfrm>
            <a:off x="6762037" y="2485135"/>
            <a:ext cx="2480086"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Both parents have family history</a:t>
            </a:r>
            <a:endParaRPr sz="2400">
              <a:solidFill>
                <a:schemeClr val="dk1"/>
              </a:solidFill>
              <a:latin typeface="Times New Roman"/>
              <a:ea typeface="Times New Roman"/>
              <a:cs typeface="Times New Roman"/>
              <a:sym typeface="Times New Roman"/>
            </a:endParaRPr>
          </a:p>
        </p:txBody>
      </p:sp>
      <p:sp>
        <p:nvSpPr>
          <p:cNvPr id="685" name="Google Shape;685;p23"/>
          <p:cNvSpPr txBox="1"/>
          <p:nvPr/>
        </p:nvSpPr>
        <p:spPr>
          <a:xfrm>
            <a:off x="9511291" y="2481410"/>
            <a:ext cx="2480086"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Parents have diseased child</a:t>
            </a:r>
            <a:endParaRPr sz="2400">
              <a:solidFill>
                <a:schemeClr val="dk1"/>
              </a:solidFill>
              <a:latin typeface="Times New Roman"/>
              <a:ea typeface="Times New Roman"/>
              <a:cs typeface="Times New Roman"/>
              <a:sym typeface="Times New Roman"/>
            </a:endParaRPr>
          </a:p>
        </p:txBody>
      </p:sp>
      <p:sp>
        <p:nvSpPr>
          <p:cNvPr id="686" name="Google Shape;686;p23"/>
          <p:cNvSpPr txBox="1"/>
          <p:nvPr/>
        </p:nvSpPr>
        <p:spPr>
          <a:xfrm>
            <a:off x="889957" y="2484834"/>
            <a:ext cx="2480086"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No family history for both parents</a:t>
            </a:r>
            <a:endParaRPr sz="2400">
              <a:solidFill>
                <a:schemeClr val="dk1"/>
              </a:solidFill>
              <a:latin typeface="Times New Roman"/>
              <a:ea typeface="Times New Roman"/>
              <a:cs typeface="Times New Roman"/>
              <a:sym typeface="Times New Roman"/>
            </a:endParaRPr>
          </a:p>
        </p:txBody>
      </p:sp>
      <p:sp>
        <p:nvSpPr>
          <p:cNvPr id="687" name="Google Shape;687;p23"/>
          <p:cNvSpPr txBox="1"/>
          <p:nvPr/>
        </p:nvSpPr>
        <p:spPr>
          <a:xfrm>
            <a:off x="3825997" y="2463243"/>
            <a:ext cx="2480086"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One of parents have family history</a:t>
            </a:r>
            <a:endParaRPr sz="2400">
              <a:solidFill>
                <a:schemeClr val="dk1"/>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1" name="Shape 691"/>
        <p:cNvGrpSpPr/>
        <p:nvPr/>
      </p:nvGrpSpPr>
      <p:grpSpPr>
        <a:xfrm>
          <a:off x="0" y="0"/>
          <a:ext cx="0" cy="0"/>
          <a:chOff x="0" y="0"/>
          <a:chExt cx="0" cy="0"/>
        </a:xfrm>
      </p:grpSpPr>
      <p:sp>
        <p:nvSpPr>
          <p:cNvPr id="692" name="Google Shape;692;p24"/>
          <p:cNvSpPr txBox="1"/>
          <p:nvPr>
            <p:ph idx="1" type="body"/>
          </p:nvPr>
        </p:nvSpPr>
        <p:spPr>
          <a:xfrm>
            <a:off x="838202" y="574766"/>
            <a:ext cx="10515600" cy="5602197"/>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Case 1:</a:t>
            </a:r>
            <a:endParaRPr/>
          </a:p>
          <a:p>
            <a:pPr indent="-228600" lvl="1" marL="685800" rtl="0" algn="l">
              <a:lnSpc>
                <a:spcPct val="90000"/>
              </a:lnSpc>
              <a:spcBef>
                <a:spcPts val="500"/>
              </a:spcBef>
              <a:spcAft>
                <a:spcPts val="0"/>
              </a:spcAft>
              <a:buClr>
                <a:schemeClr val="dk1"/>
              </a:buClr>
              <a:buSzPts val="2400"/>
              <a:buChar char="•"/>
            </a:pPr>
            <a:r>
              <a:rPr lang="en-US"/>
              <a:t>Probability for mother to be hetero: 1/20 (no family history)</a:t>
            </a:r>
            <a:endParaRPr/>
          </a:p>
          <a:p>
            <a:pPr indent="-228600" lvl="1" marL="685800" rtl="0" algn="l">
              <a:lnSpc>
                <a:spcPct val="90000"/>
              </a:lnSpc>
              <a:spcBef>
                <a:spcPts val="500"/>
              </a:spcBef>
              <a:spcAft>
                <a:spcPts val="0"/>
              </a:spcAft>
              <a:buClr>
                <a:schemeClr val="dk1"/>
              </a:buClr>
              <a:buSzPts val="2400"/>
              <a:buChar char="•"/>
            </a:pPr>
            <a:r>
              <a:rPr lang="en-US"/>
              <a:t>Probability for father to be heterozygous: 1/20 (no family history)</a:t>
            </a:r>
            <a:endParaRPr/>
          </a:p>
          <a:p>
            <a:pPr indent="-228600" lvl="1" marL="685800" rtl="0" algn="l">
              <a:lnSpc>
                <a:spcPct val="90000"/>
              </a:lnSpc>
              <a:spcBef>
                <a:spcPts val="500"/>
              </a:spcBef>
              <a:spcAft>
                <a:spcPts val="0"/>
              </a:spcAft>
              <a:buClr>
                <a:schemeClr val="dk1"/>
              </a:buClr>
              <a:buSzPts val="2400"/>
              <a:buChar char="•"/>
            </a:pPr>
            <a:r>
              <a:rPr lang="en-US"/>
              <a:t>Probability to have affected child if parents were heterozygous:</a:t>
            </a:r>
            <a:endParaRPr/>
          </a:p>
          <a:p>
            <a:pPr indent="-76200" lvl="1" marL="685800" rtl="0" algn="l">
              <a:lnSpc>
                <a:spcPct val="90000"/>
              </a:lnSpc>
              <a:spcBef>
                <a:spcPts val="500"/>
              </a:spcBef>
              <a:spcAft>
                <a:spcPts val="0"/>
              </a:spcAft>
              <a:buClr>
                <a:schemeClr val="dk1"/>
              </a:buClr>
              <a:buSzPts val="2400"/>
              <a:buNone/>
            </a:pPr>
            <a:r>
              <a:t/>
            </a:r>
            <a:endParaRPr/>
          </a:p>
          <a:p>
            <a:pPr indent="-76200" lvl="1" marL="685800" rtl="0" algn="l">
              <a:lnSpc>
                <a:spcPct val="90000"/>
              </a:lnSpc>
              <a:spcBef>
                <a:spcPts val="500"/>
              </a:spcBef>
              <a:spcAft>
                <a:spcPts val="0"/>
              </a:spcAft>
              <a:buClr>
                <a:schemeClr val="dk1"/>
              </a:buClr>
              <a:buSzPts val="2400"/>
              <a:buNone/>
            </a:pPr>
            <a:r>
              <a:t/>
            </a:r>
            <a:endParaRPr/>
          </a:p>
          <a:p>
            <a:pPr indent="-76200" lvl="1" marL="685800" rtl="0" algn="l">
              <a:lnSpc>
                <a:spcPct val="90000"/>
              </a:lnSpc>
              <a:spcBef>
                <a:spcPts val="500"/>
              </a:spcBef>
              <a:spcAft>
                <a:spcPts val="0"/>
              </a:spcAft>
              <a:buClr>
                <a:schemeClr val="dk1"/>
              </a:buClr>
              <a:buSzPts val="2400"/>
              <a:buNone/>
            </a:pPr>
            <a:r>
              <a:t/>
            </a:r>
            <a:endParaRPr/>
          </a:p>
          <a:p>
            <a:pPr indent="-76200" lvl="1" marL="685800" rtl="0" algn="l">
              <a:lnSpc>
                <a:spcPct val="90000"/>
              </a:lnSpc>
              <a:spcBef>
                <a:spcPts val="500"/>
              </a:spcBef>
              <a:spcAft>
                <a:spcPts val="0"/>
              </a:spcAft>
              <a:buClr>
                <a:schemeClr val="dk1"/>
              </a:buClr>
              <a:buSzPts val="2400"/>
              <a:buNone/>
            </a:pPr>
            <a:r>
              <a:t/>
            </a:r>
            <a:endParaRPr/>
          </a:p>
          <a:p>
            <a:pPr indent="-228600" lvl="1" marL="685800" rtl="0" algn="l">
              <a:lnSpc>
                <a:spcPct val="90000"/>
              </a:lnSpc>
              <a:spcBef>
                <a:spcPts val="500"/>
              </a:spcBef>
              <a:spcAft>
                <a:spcPts val="0"/>
              </a:spcAft>
              <a:buClr>
                <a:schemeClr val="dk1"/>
              </a:buClr>
              <a:buSzPts val="2400"/>
              <a:buChar char="•"/>
            </a:pPr>
            <a:r>
              <a:rPr lang="en-US"/>
              <a:t>Risk= 1/20 x 1/20 x ¼= 1/1600</a:t>
            </a:r>
            <a:endParaRPr/>
          </a:p>
          <a:p>
            <a:pPr indent="-76200" lvl="1" marL="685800" rtl="0" algn="l">
              <a:lnSpc>
                <a:spcPct val="90000"/>
              </a:lnSpc>
              <a:spcBef>
                <a:spcPts val="500"/>
              </a:spcBef>
              <a:spcAft>
                <a:spcPts val="0"/>
              </a:spcAft>
              <a:buClr>
                <a:schemeClr val="dk1"/>
              </a:buClr>
              <a:buSzPts val="2400"/>
              <a:buNone/>
            </a:pPr>
            <a:r>
              <a:t/>
            </a:r>
            <a:endParaRPr/>
          </a:p>
        </p:txBody>
      </p:sp>
      <p:graphicFrame>
        <p:nvGraphicFramePr>
          <p:cNvPr id="693" name="Google Shape;693;p24"/>
          <p:cNvGraphicFramePr/>
          <p:nvPr/>
        </p:nvGraphicFramePr>
        <p:xfrm>
          <a:off x="1444172" y="2417838"/>
          <a:ext cx="3000000" cy="3000000"/>
        </p:xfrm>
        <a:graphic>
          <a:graphicData uri="http://schemas.openxmlformats.org/drawingml/2006/table">
            <a:tbl>
              <a:tblPr bandRow="1" firstRow="1">
                <a:noFill/>
                <a:tableStyleId>{ADF56720-2A12-4E01-A52C-93FE1BDCB485}</a:tableStyleId>
              </a:tblPr>
              <a:tblGrid>
                <a:gridCol w="2709325"/>
                <a:gridCol w="2709325"/>
                <a:gridCol w="2709325"/>
              </a:tblGrid>
              <a:tr h="370850">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rPr lang="en-US" sz="1800"/>
                        <a:t>N ½</a:t>
                      </a:r>
                      <a:endParaRPr sz="1800"/>
                    </a:p>
                  </a:txBody>
                  <a:tcPr marT="45725" marB="45725" marR="91450" marL="91450"/>
                </a:tc>
                <a:tc>
                  <a:txBody>
                    <a:bodyPr/>
                    <a:lstStyle/>
                    <a:p>
                      <a:pPr indent="0" lvl="0" marL="0" marR="0" rtl="0" algn="l">
                        <a:spcBef>
                          <a:spcPts val="0"/>
                        </a:spcBef>
                        <a:spcAft>
                          <a:spcPts val="0"/>
                        </a:spcAft>
                        <a:buNone/>
                      </a:pPr>
                      <a:r>
                        <a:rPr lang="en-US" sz="1800"/>
                        <a:t>d 1/2</a:t>
                      </a:r>
                      <a:endParaRPr sz="1800"/>
                    </a:p>
                  </a:txBody>
                  <a:tcPr marT="45725" marB="45725" marR="91450" marL="91450"/>
                </a:tc>
              </a:tr>
              <a:tr h="370850">
                <a:tc>
                  <a:txBody>
                    <a:bodyPr/>
                    <a:lstStyle/>
                    <a:p>
                      <a:pPr indent="0" lvl="0" marL="0" marR="0" rtl="0" algn="l">
                        <a:spcBef>
                          <a:spcPts val="0"/>
                        </a:spcBef>
                        <a:spcAft>
                          <a:spcPts val="0"/>
                        </a:spcAft>
                        <a:buNone/>
                      </a:pPr>
                      <a:r>
                        <a:rPr lang="en-US" sz="1800"/>
                        <a:t>N 1/2</a:t>
                      </a:r>
                      <a:endParaRPr sz="1800"/>
                    </a:p>
                  </a:txBody>
                  <a:tcPr marT="45725" marB="45725" marR="91450" marL="91450"/>
                </a:tc>
                <a:tc>
                  <a:txBody>
                    <a:bodyPr/>
                    <a:lstStyle/>
                    <a:p>
                      <a:pPr indent="0" lvl="0" marL="0" marR="0" rtl="0" algn="l">
                        <a:spcBef>
                          <a:spcPts val="0"/>
                        </a:spcBef>
                        <a:spcAft>
                          <a:spcPts val="0"/>
                        </a:spcAft>
                        <a:buNone/>
                      </a:pPr>
                      <a:r>
                        <a:rPr lang="en-US" sz="1800"/>
                        <a:t>NN</a:t>
                      </a:r>
                      <a:endParaRPr sz="1800"/>
                    </a:p>
                  </a:txBody>
                  <a:tcPr marT="45725" marB="45725" marR="91450" marL="91450"/>
                </a:tc>
                <a:tc>
                  <a:txBody>
                    <a:bodyPr/>
                    <a:lstStyle/>
                    <a:p>
                      <a:pPr indent="0" lvl="0" marL="0" marR="0" rtl="0" algn="l">
                        <a:spcBef>
                          <a:spcPts val="0"/>
                        </a:spcBef>
                        <a:spcAft>
                          <a:spcPts val="0"/>
                        </a:spcAft>
                        <a:buNone/>
                      </a:pPr>
                      <a:r>
                        <a:rPr lang="en-US" sz="1800"/>
                        <a:t>Nd</a:t>
                      </a:r>
                      <a:endParaRPr sz="1800"/>
                    </a:p>
                  </a:txBody>
                  <a:tcPr marT="45725" marB="45725" marR="91450" marL="91450"/>
                </a:tc>
              </a:tr>
              <a:tr h="370850">
                <a:tc>
                  <a:txBody>
                    <a:bodyPr/>
                    <a:lstStyle/>
                    <a:p>
                      <a:pPr indent="0" lvl="0" marL="0" marR="0" rtl="0" algn="l">
                        <a:spcBef>
                          <a:spcPts val="0"/>
                        </a:spcBef>
                        <a:spcAft>
                          <a:spcPts val="0"/>
                        </a:spcAft>
                        <a:buNone/>
                      </a:pPr>
                      <a:r>
                        <a:rPr lang="en-US" sz="1800"/>
                        <a:t>d 1/2</a:t>
                      </a:r>
                      <a:endParaRPr sz="1800"/>
                    </a:p>
                  </a:txBody>
                  <a:tcPr marT="45725" marB="45725" marR="91450" marL="91450"/>
                </a:tc>
                <a:tc>
                  <a:txBody>
                    <a:bodyPr/>
                    <a:lstStyle/>
                    <a:p>
                      <a:pPr indent="0" lvl="0" marL="0" marR="0" rtl="0" algn="l">
                        <a:spcBef>
                          <a:spcPts val="0"/>
                        </a:spcBef>
                        <a:spcAft>
                          <a:spcPts val="0"/>
                        </a:spcAft>
                        <a:buNone/>
                      </a:pPr>
                      <a:r>
                        <a:rPr lang="en-US" sz="1800"/>
                        <a:t>Nd </a:t>
                      </a:r>
                      <a:endParaRPr sz="1800"/>
                    </a:p>
                  </a:txBody>
                  <a:tcPr marT="45725" marB="45725" marR="91450" marL="91450"/>
                </a:tc>
                <a:tc>
                  <a:txBody>
                    <a:bodyPr/>
                    <a:lstStyle/>
                    <a:p>
                      <a:pPr indent="0" lvl="0" marL="0" marR="0" rtl="0" algn="l">
                        <a:spcBef>
                          <a:spcPts val="0"/>
                        </a:spcBef>
                        <a:spcAft>
                          <a:spcPts val="0"/>
                        </a:spcAft>
                        <a:buNone/>
                      </a:pPr>
                      <a:r>
                        <a:rPr lang="en-US" sz="1800"/>
                        <a:t>dd</a:t>
                      </a:r>
                      <a:r>
                        <a:rPr lang="en-US" sz="1800"/>
                        <a:t> </a:t>
                      </a:r>
                      <a:r>
                        <a:rPr b="1" lang="en-US" sz="1800"/>
                        <a:t>1/4</a:t>
                      </a:r>
                      <a:endParaRPr sz="1800"/>
                    </a:p>
                  </a:txBody>
                  <a:tcPr marT="45725" marB="45725" marR="91450" marL="91450"/>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 name="Shape 697"/>
        <p:cNvGrpSpPr/>
        <p:nvPr/>
      </p:nvGrpSpPr>
      <p:grpSpPr>
        <a:xfrm>
          <a:off x="0" y="0"/>
          <a:ext cx="0" cy="0"/>
          <a:chOff x="0" y="0"/>
          <a:chExt cx="0" cy="0"/>
        </a:xfrm>
      </p:grpSpPr>
      <p:sp>
        <p:nvSpPr>
          <p:cNvPr id="698" name="Google Shape;698;p25"/>
          <p:cNvSpPr txBox="1"/>
          <p:nvPr>
            <p:ph idx="1" type="body"/>
          </p:nvPr>
        </p:nvSpPr>
        <p:spPr>
          <a:xfrm>
            <a:off x="838202" y="1188720"/>
            <a:ext cx="10515600" cy="4988243"/>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Case 2:</a:t>
            </a:r>
            <a:endParaRPr/>
          </a:p>
          <a:p>
            <a:pPr indent="-228600" lvl="1" marL="685800" rtl="0" algn="l">
              <a:lnSpc>
                <a:spcPct val="90000"/>
              </a:lnSpc>
              <a:spcBef>
                <a:spcPts val="500"/>
              </a:spcBef>
              <a:spcAft>
                <a:spcPts val="0"/>
              </a:spcAft>
              <a:buClr>
                <a:schemeClr val="dk1"/>
              </a:buClr>
              <a:buSzPts val="2400"/>
              <a:buChar char="•"/>
            </a:pPr>
            <a:r>
              <a:rPr lang="en-US"/>
              <a:t>Probability of father to be heterozygous: 1/20 (no family history)</a:t>
            </a:r>
            <a:endParaRPr/>
          </a:p>
          <a:p>
            <a:pPr indent="-228600" lvl="1" marL="685800" rtl="0" algn="l">
              <a:lnSpc>
                <a:spcPct val="90000"/>
              </a:lnSpc>
              <a:spcBef>
                <a:spcPts val="500"/>
              </a:spcBef>
              <a:spcAft>
                <a:spcPts val="0"/>
              </a:spcAft>
              <a:buClr>
                <a:schemeClr val="dk1"/>
              </a:buClr>
              <a:buSzPts val="2400"/>
              <a:buChar char="•"/>
            </a:pPr>
            <a:r>
              <a:rPr lang="en-US"/>
              <a:t>Probability of mother to be heterozygous: 2/3 since she is normal having normal parents and affected sibling</a:t>
            </a:r>
            <a:endParaRPr/>
          </a:p>
          <a:p>
            <a:pPr indent="-228600" lvl="1" marL="685800" rtl="0" algn="l">
              <a:lnSpc>
                <a:spcPct val="90000"/>
              </a:lnSpc>
              <a:spcBef>
                <a:spcPts val="500"/>
              </a:spcBef>
              <a:spcAft>
                <a:spcPts val="0"/>
              </a:spcAft>
              <a:buClr>
                <a:schemeClr val="dk1"/>
              </a:buClr>
              <a:buSzPts val="2400"/>
              <a:buChar char="•"/>
            </a:pPr>
            <a:r>
              <a:rPr lang="en-US"/>
              <a:t>Probability of couple to have affected child if they were heterozygous: ¼ </a:t>
            </a:r>
            <a:r>
              <a:rPr b="1" lang="en-US"/>
              <a:t>(Punnett square)</a:t>
            </a:r>
            <a:endParaRPr/>
          </a:p>
          <a:p>
            <a:pPr indent="-228600" lvl="1" marL="685800" rtl="0" algn="l">
              <a:lnSpc>
                <a:spcPct val="90000"/>
              </a:lnSpc>
              <a:spcBef>
                <a:spcPts val="500"/>
              </a:spcBef>
              <a:spcAft>
                <a:spcPts val="0"/>
              </a:spcAft>
              <a:buClr>
                <a:schemeClr val="dk1"/>
              </a:buClr>
              <a:buSzPts val="2400"/>
              <a:buChar char="•"/>
            </a:pPr>
            <a:r>
              <a:rPr b="1" lang="en-US"/>
              <a:t>Risk= </a:t>
            </a:r>
            <a:r>
              <a:rPr lang="en-US"/>
              <a:t>1/20 x 2/3 x ¼ =1/120</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sp>
        <p:nvSpPr>
          <p:cNvPr id="703" name="Google Shape;703;p26"/>
          <p:cNvSpPr txBox="1"/>
          <p:nvPr>
            <p:ph idx="1" type="body"/>
          </p:nvPr>
        </p:nvSpPr>
        <p:spPr>
          <a:xfrm>
            <a:off x="759825" y="378824"/>
            <a:ext cx="10515600" cy="6400799"/>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Case 3:</a:t>
            </a:r>
            <a:endParaRPr/>
          </a:p>
          <a:p>
            <a:pPr indent="-228600" lvl="1" marL="685800" rtl="0" algn="l">
              <a:lnSpc>
                <a:spcPct val="90000"/>
              </a:lnSpc>
              <a:spcBef>
                <a:spcPts val="500"/>
              </a:spcBef>
              <a:spcAft>
                <a:spcPts val="0"/>
              </a:spcAft>
              <a:buClr>
                <a:schemeClr val="dk1"/>
              </a:buClr>
              <a:buSzPts val="2400"/>
              <a:buChar char="•"/>
            </a:pPr>
            <a:r>
              <a:rPr lang="en-US"/>
              <a:t>Probability of mother and father to be heterozygous: 2/3 (since she/he is normal having normal parents and affected sibling)</a:t>
            </a:r>
            <a:endParaRPr/>
          </a:p>
          <a:p>
            <a:pPr indent="-228600" lvl="1" marL="685800" rtl="0" algn="l">
              <a:lnSpc>
                <a:spcPct val="90000"/>
              </a:lnSpc>
              <a:spcBef>
                <a:spcPts val="500"/>
              </a:spcBef>
              <a:spcAft>
                <a:spcPts val="0"/>
              </a:spcAft>
              <a:buClr>
                <a:schemeClr val="dk1"/>
              </a:buClr>
              <a:buSzPts val="2400"/>
              <a:buChar char="•"/>
            </a:pPr>
            <a:r>
              <a:rPr lang="en-US"/>
              <a:t>Probability of couple to have affected child if they were heterozygous: ¼</a:t>
            </a:r>
            <a:endParaRPr/>
          </a:p>
          <a:p>
            <a:pPr indent="-228600" lvl="1" marL="685800" rtl="0" algn="l">
              <a:lnSpc>
                <a:spcPct val="90000"/>
              </a:lnSpc>
              <a:spcBef>
                <a:spcPts val="500"/>
              </a:spcBef>
              <a:spcAft>
                <a:spcPts val="0"/>
              </a:spcAft>
              <a:buClr>
                <a:schemeClr val="dk1"/>
              </a:buClr>
              <a:buSzPts val="2400"/>
              <a:buChar char="•"/>
            </a:pPr>
            <a:r>
              <a:rPr b="1" lang="en-US"/>
              <a:t>Risk= </a:t>
            </a:r>
            <a:r>
              <a:rPr lang="en-US"/>
              <a:t>2/3 x 2/3 x ¼ = 1/9</a:t>
            </a:r>
            <a:endParaRPr b="1"/>
          </a:p>
          <a:p>
            <a:pPr indent="-50800" lvl="0" marL="228600" rtl="0" algn="l">
              <a:lnSpc>
                <a:spcPct val="90000"/>
              </a:lnSpc>
              <a:spcBef>
                <a:spcPts val="1000"/>
              </a:spcBef>
              <a:spcAft>
                <a:spcPts val="0"/>
              </a:spcAft>
              <a:buClr>
                <a:schemeClr val="dk1"/>
              </a:buClr>
              <a:buSzPts val="2800"/>
              <a:buNone/>
            </a:pPr>
            <a:r>
              <a:t/>
            </a:r>
            <a:endParaRPr b="1"/>
          </a:p>
          <a:p>
            <a:pPr indent="-228600" lvl="0" marL="228600" rtl="0" algn="l">
              <a:lnSpc>
                <a:spcPct val="90000"/>
              </a:lnSpc>
              <a:spcBef>
                <a:spcPts val="1000"/>
              </a:spcBef>
              <a:spcAft>
                <a:spcPts val="0"/>
              </a:spcAft>
              <a:buClr>
                <a:schemeClr val="dk1"/>
              </a:buClr>
              <a:buSzPts val="2800"/>
              <a:buChar char="•"/>
            </a:pPr>
            <a:r>
              <a:rPr lang="en-US"/>
              <a:t>Case 4:</a:t>
            </a:r>
            <a:endParaRPr/>
          </a:p>
          <a:p>
            <a:pPr indent="-228600" lvl="1" marL="685800" rtl="0" algn="l">
              <a:lnSpc>
                <a:spcPct val="90000"/>
              </a:lnSpc>
              <a:spcBef>
                <a:spcPts val="500"/>
              </a:spcBef>
              <a:spcAft>
                <a:spcPts val="0"/>
              </a:spcAft>
              <a:buClr>
                <a:schemeClr val="dk1"/>
              </a:buClr>
              <a:buSzPts val="2400"/>
              <a:buChar char="•"/>
            </a:pPr>
            <a:r>
              <a:rPr lang="en-US"/>
              <a:t>The parents are normal and have affected child so their genotype is Nd since the child must inherit each d allele from one of his parents.</a:t>
            </a:r>
            <a:endParaRPr/>
          </a:p>
          <a:p>
            <a:pPr indent="-228600" lvl="1" marL="685800" rtl="0" algn="l">
              <a:lnSpc>
                <a:spcPct val="90000"/>
              </a:lnSpc>
              <a:spcBef>
                <a:spcPts val="500"/>
              </a:spcBef>
              <a:spcAft>
                <a:spcPts val="0"/>
              </a:spcAft>
              <a:buClr>
                <a:schemeClr val="dk1"/>
              </a:buClr>
              <a:buSzPts val="2400"/>
              <a:buChar char="•"/>
            </a:pPr>
            <a:r>
              <a:rPr lang="en-US"/>
              <a:t>Father hetero: 1/1</a:t>
            </a:r>
            <a:endParaRPr/>
          </a:p>
          <a:p>
            <a:pPr indent="-228600" lvl="1" marL="685800" rtl="0" algn="l">
              <a:lnSpc>
                <a:spcPct val="90000"/>
              </a:lnSpc>
              <a:spcBef>
                <a:spcPts val="500"/>
              </a:spcBef>
              <a:spcAft>
                <a:spcPts val="0"/>
              </a:spcAft>
              <a:buClr>
                <a:schemeClr val="dk1"/>
              </a:buClr>
              <a:buSzPts val="2400"/>
              <a:buChar char="•"/>
            </a:pPr>
            <a:r>
              <a:rPr lang="en-US"/>
              <a:t>Mother hetero: 1/1</a:t>
            </a:r>
            <a:endParaRPr/>
          </a:p>
          <a:p>
            <a:pPr indent="-228600" lvl="1" marL="685800" rtl="0" algn="l">
              <a:lnSpc>
                <a:spcPct val="90000"/>
              </a:lnSpc>
              <a:spcBef>
                <a:spcPts val="500"/>
              </a:spcBef>
              <a:spcAft>
                <a:spcPts val="0"/>
              </a:spcAft>
              <a:buClr>
                <a:schemeClr val="dk1"/>
              </a:buClr>
              <a:buSzPts val="2400"/>
              <a:buChar char="•"/>
            </a:pPr>
            <a:r>
              <a:rPr lang="en-US"/>
              <a:t>Having affected child: ¼</a:t>
            </a:r>
            <a:endParaRPr/>
          </a:p>
          <a:p>
            <a:pPr indent="-228600" lvl="1" marL="685800" rtl="0" algn="l">
              <a:lnSpc>
                <a:spcPct val="90000"/>
              </a:lnSpc>
              <a:spcBef>
                <a:spcPts val="500"/>
              </a:spcBef>
              <a:spcAft>
                <a:spcPts val="0"/>
              </a:spcAft>
              <a:buClr>
                <a:schemeClr val="dk1"/>
              </a:buClr>
              <a:buSzPts val="2400"/>
              <a:buChar char="•"/>
            </a:pPr>
            <a:r>
              <a:rPr b="1" lang="en-US"/>
              <a:t>Risk: </a:t>
            </a:r>
            <a:r>
              <a:rPr lang="en-US"/>
              <a:t>1/1 x 1/1 x ¼= 1/4</a:t>
            </a:r>
            <a:endParaRPr b="1"/>
          </a:p>
          <a:p>
            <a:pPr indent="-50800" lvl="0" marL="228600" rtl="0" algn="l">
              <a:lnSpc>
                <a:spcPct val="90000"/>
              </a:lnSpc>
              <a:spcBef>
                <a:spcPts val="1000"/>
              </a:spcBef>
              <a:spcAft>
                <a:spcPts val="0"/>
              </a:spcAft>
              <a:buClr>
                <a:schemeClr val="dk1"/>
              </a:buClr>
              <a:buSzPts val="2800"/>
              <a:buNone/>
            </a:pPr>
            <a:r>
              <a:t/>
            </a:r>
            <a:endParaRPr/>
          </a:p>
          <a:p>
            <a:pPr indent="-76200" lvl="1" marL="685800" rtl="0" algn="l">
              <a:lnSpc>
                <a:spcPct val="90000"/>
              </a:lnSpc>
              <a:spcBef>
                <a:spcPts val="500"/>
              </a:spcBef>
              <a:spcAft>
                <a:spcPts val="0"/>
              </a:spcAft>
              <a:buClr>
                <a:schemeClr val="dk1"/>
              </a:buClr>
              <a:buSzPts val="2400"/>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sp>
        <p:nvSpPr>
          <p:cNvPr id="708" name="Google Shape;708;p27"/>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Times New Roman"/>
              <a:buNone/>
            </a:pPr>
            <a:r>
              <a:rPr b="1" lang="en-US" sz="3600"/>
              <a:t>Application 3: </a:t>
            </a:r>
            <a:r>
              <a:rPr lang="en-US" sz="3600"/>
              <a:t>Duchene muscular dystrophy (DMD)</a:t>
            </a:r>
            <a:endParaRPr sz="3600"/>
          </a:p>
        </p:txBody>
      </p:sp>
      <p:pic>
        <p:nvPicPr>
          <p:cNvPr id="709" name="Google Shape;709;p27"/>
          <p:cNvPicPr preferRelativeResize="0"/>
          <p:nvPr>
            <p:ph idx="1" type="body"/>
          </p:nvPr>
        </p:nvPicPr>
        <p:blipFill rotWithShape="1">
          <a:blip r:embed="rId3">
            <a:alphaModFix/>
          </a:blip>
          <a:srcRect b="0" l="0" r="0" t="0"/>
          <a:stretch/>
        </p:blipFill>
        <p:spPr>
          <a:xfrm>
            <a:off x="606188" y="2202534"/>
            <a:ext cx="5181600" cy="3038205"/>
          </a:xfrm>
          <a:prstGeom prst="rect">
            <a:avLst/>
          </a:prstGeom>
          <a:noFill/>
          <a:ln>
            <a:noFill/>
          </a:ln>
        </p:spPr>
      </p:pic>
      <p:sp>
        <p:nvSpPr>
          <p:cNvPr id="710" name="Google Shape;710;p27"/>
          <p:cNvSpPr txBox="1"/>
          <p:nvPr>
            <p:ph idx="2" type="body"/>
          </p:nvPr>
        </p:nvSpPr>
        <p:spPr>
          <a:xfrm>
            <a:off x="6096002" y="2202525"/>
            <a:ext cx="5181600" cy="4351200"/>
          </a:xfrm>
          <a:prstGeom prst="rect">
            <a:avLst/>
          </a:prstGeom>
          <a:noFill/>
          <a:ln>
            <a:noFill/>
          </a:ln>
        </p:spPr>
        <p:txBody>
          <a:bodyPr anchorCtr="0" anchor="t" bIns="45700" lIns="91425" spcFirstLastPara="1" rIns="91425" wrap="square" tIns="45700">
            <a:normAutofit/>
          </a:bodyPr>
          <a:lstStyle/>
          <a:p>
            <a:pPr indent="-514350" lvl="0" marL="514350" rtl="0" algn="l">
              <a:lnSpc>
                <a:spcPct val="90000"/>
              </a:lnSpc>
              <a:spcBef>
                <a:spcPts val="0"/>
              </a:spcBef>
              <a:spcAft>
                <a:spcPts val="0"/>
              </a:spcAft>
              <a:buClr>
                <a:schemeClr val="dk1"/>
              </a:buClr>
              <a:buSzPts val="2800"/>
              <a:buFont typeface="Times New Roman"/>
              <a:buAutoNum type="arabicPeriod"/>
            </a:pPr>
            <a:r>
              <a:rPr lang="en-US"/>
              <a:t>Specify whether the allele responsible for disease is dominant or recessive.</a:t>
            </a:r>
            <a:endParaRPr/>
          </a:p>
          <a:p>
            <a:pPr indent="-514350" lvl="0" marL="514350" rtl="0" algn="l">
              <a:lnSpc>
                <a:spcPct val="90000"/>
              </a:lnSpc>
              <a:spcBef>
                <a:spcPts val="1000"/>
              </a:spcBef>
              <a:spcAft>
                <a:spcPts val="0"/>
              </a:spcAft>
              <a:buClr>
                <a:schemeClr val="dk1"/>
              </a:buClr>
              <a:buSzPts val="2800"/>
              <a:buFont typeface="Times New Roman"/>
              <a:buAutoNum type="arabicPeriod"/>
            </a:pPr>
            <a:r>
              <a:rPr lang="en-US"/>
              <a:t>Determine the locus of gene</a:t>
            </a:r>
            <a:endParaRPr/>
          </a:p>
          <a:p>
            <a:pPr indent="-514350" lvl="0" marL="514350" rtl="0" algn="l">
              <a:lnSpc>
                <a:spcPct val="90000"/>
              </a:lnSpc>
              <a:spcBef>
                <a:spcPts val="1000"/>
              </a:spcBef>
              <a:spcAft>
                <a:spcPts val="0"/>
              </a:spcAft>
              <a:buClr>
                <a:schemeClr val="dk1"/>
              </a:buClr>
              <a:buSzPts val="2800"/>
              <a:buFont typeface="Times New Roman"/>
              <a:buAutoNum type="arabicPeriod"/>
            </a:pPr>
            <a:r>
              <a:rPr lang="en-US"/>
              <a:t>Write the genotypes of all individuals in this family. Justify</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 name="Shape 714"/>
        <p:cNvGrpSpPr/>
        <p:nvPr/>
      </p:nvGrpSpPr>
      <p:grpSpPr>
        <a:xfrm>
          <a:off x="0" y="0"/>
          <a:ext cx="0" cy="0"/>
          <a:chOff x="0" y="0"/>
          <a:chExt cx="0" cy="0"/>
        </a:xfrm>
      </p:grpSpPr>
      <p:sp>
        <p:nvSpPr>
          <p:cNvPr id="715" name="Google Shape;715;p28"/>
          <p:cNvSpPr txBox="1"/>
          <p:nvPr>
            <p:ph idx="1" type="body"/>
          </p:nvPr>
        </p:nvSpPr>
        <p:spPr>
          <a:xfrm>
            <a:off x="838202" y="613954"/>
            <a:ext cx="10515600" cy="5563009"/>
          </a:xfrm>
          <a:prstGeom prst="rect">
            <a:avLst/>
          </a:prstGeom>
          <a:noFill/>
          <a:ln>
            <a:noFill/>
          </a:ln>
        </p:spPr>
        <p:txBody>
          <a:bodyPr anchorCtr="0" anchor="t" bIns="45700" lIns="91425" spcFirstLastPara="1" rIns="91425" wrap="square" tIns="45700">
            <a:normAutofit/>
          </a:bodyPr>
          <a:lstStyle/>
          <a:p>
            <a:pPr indent="-514350" lvl="0" marL="514350" rtl="0" algn="l">
              <a:lnSpc>
                <a:spcPct val="90000"/>
              </a:lnSpc>
              <a:spcBef>
                <a:spcPts val="0"/>
              </a:spcBef>
              <a:spcAft>
                <a:spcPts val="0"/>
              </a:spcAft>
              <a:buClr>
                <a:schemeClr val="dk1"/>
              </a:buClr>
              <a:buSzPts val="2800"/>
              <a:buAutoNum type="arabicParenR"/>
            </a:pPr>
            <a:r>
              <a:rPr lang="en-US"/>
              <a:t>Since parents I-1 and I-2 are normal and have affected children II-3 and II-7 then they must at least inherit one affected allele from of their parents where it was masked by the normal allele so it is recessive</a:t>
            </a:r>
            <a:endParaRPr/>
          </a:p>
          <a:p>
            <a:pPr indent="-514350" lvl="0" marL="514350" rtl="0" algn="l">
              <a:lnSpc>
                <a:spcPct val="90000"/>
              </a:lnSpc>
              <a:spcBef>
                <a:spcPts val="1000"/>
              </a:spcBef>
              <a:spcAft>
                <a:spcPts val="0"/>
              </a:spcAft>
              <a:buClr>
                <a:schemeClr val="dk1"/>
              </a:buClr>
              <a:buSzPts val="2800"/>
              <a:buAutoNum type="arabicParenR"/>
            </a:pPr>
            <a:r>
              <a:rPr lang="en-US"/>
              <a:t>Since only males are affected then the disease must be sex linked (neither autosomal nor on homologous XY). </a:t>
            </a:r>
            <a:endParaRPr/>
          </a:p>
          <a:p>
            <a:pPr indent="0" lvl="0" marL="0" rtl="0" algn="l">
              <a:lnSpc>
                <a:spcPct val="90000"/>
              </a:lnSpc>
              <a:spcBef>
                <a:spcPts val="1000"/>
              </a:spcBef>
              <a:spcAft>
                <a:spcPts val="0"/>
              </a:spcAft>
              <a:buClr>
                <a:schemeClr val="dk1"/>
              </a:buClr>
              <a:buSzPts val="2800"/>
              <a:buNone/>
            </a:pPr>
            <a:r>
              <a:rPr lang="en-US"/>
              <a:t>      If the disease is Y linked then the affected boy II-3 should have affected father (XY</a:t>
            </a:r>
            <a:r>
              <a:rPr baseline="30000" lang="en-US"/>
              <a:t>d</a:t>
            </a:r>
            <a:r>
              <a:rPr lang="en-US"/>
              <a:t> should inherit Y</a:t>
            </a:r>
            <a:r>
              <a:rPr baseline="30000" lang="en-US"/>
              <a:t>d</a:t>
            </a:r>
            <a:r>
              <a:rPr lang="en-US"/>
              <a:t> from his father who should be affected). So the disease is X linked.</a:t>
            </a:r>
            <a:br>
              <a:rPr lang="en-US"/>
            </a:b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 name="Shape 719"/>
        <p:cNvGrpSpPr/>
        <p:nvPr/>
      </p:nvGrpSpPr>
      <p:grpSpPr>
        <a:xfrm>
          <a:off x="0" y="0"/>
          <a:ext cx="0" cy="0"/>
          <a:chOff x="0" y="0"/>
          <a:chExt cx="0" cy="0"/>
        </a:xfrm>
      </p:grpSpPr>
      <p:sp>
        <p:nvSpPr>
          <p:cNvPr id="720" name="Google Shape;720;p29"/>
          <p:cNvSpPr txBox="1"/>
          <p:nvPr>
            <p:ph idx="1" type="body"/>
          </p:nvPr>
        </p:nvSpPr>
        <p:spPr>
          <a:xfrm>
            <a:off x="838202" y="783771"/>
            <a:ext cx="10515600" cy="5393192"/>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lang="en-US"/>
              <a:t>3) I-1, II-1 II-5 II-9 III-1 III-5 III-6: X</a:t>
            </a:r>
            <a:r>
              <a:rPr baseline="30000" lang="en-US"/>
              <a:t>N</a:t>
            </a:r>
            <a:r>
              <a:rPr lang="en-US"/>
              <a:t>Y since the disease is X linked and in this case the phenotype of male reveals his genotype where the only allele he has will be expressed so these individuals must have an N allele on X. </a:t>
            </a:r>
            <a:endParaRPr/>
          </a:p>
          <a:p>
            <a:pPr indent="0" lvl="0" marL="0" rtl="0" algn="l">
              <a:lnSpc>
                <a:spcPct val="90000"/>
              </a:lnSpc>
              <a:spcBef>
                <a:spcPts val="1000"/>
              </a:spcBef>
              <a:spcAft>
                <a:spcPts val="0"/>
              </a:spcAft>
              <a:buClr>
                <a:schemeClr val="dk1"/>
              </a:buClr>
              <a:buSzPts val="2800"/>
              <a:buNone/>
            </a:pPr>
            <a:r>
              <a:rPr lang="en-US"/>
              <a:t>II-3 II-7 III-7 III-9 III-11 X</a:t>
            </a:r>
            <a:r>
              <a:rPr baseline="30000" lang="en-US"/>
              <a:t>d</a:t>
            </a:r>
            <a:r>
              <a:rPr lang="en-US"/>
              <a:t>Y (same justification above) must have d allele</a:t>
            </a:r>
            <a:endParaRPr/>
          </a:p>
          <a:p>
            <a:pPr indent="0" lvl="0" marL="0" rtl="0" algn="l">
              <a:lnSpc>
                <a:spcPct val="90000"/>
              </a:lnSpc>
              <a:spcBef>
                <a:spcPts val="1000"/>
              </a:spcBef>
              <a:spcAft>
                <a:spcPts val="0"/>
              </a:spcAft>
              <a:buClr>
                <a:schemeClr val="dk1"/>
              </a:buClr>
              <a:buSzPts val="2800"/>
              <a:buNone/>
            </a:pPr>
            <a:r>
              <a:rPr lang="en-US"/>
              <a:t>I-2 II-4 II-8: X</a:t>
            </a:r>
            <a:r>
              <a:rPr baseline="30000" lang="en-US"/>
              <a:t>N</a:t>
            </a:r>
            <a:r>
              <a:rPr lang="en-US"/>
              <a:t>X</a:t>
            </a:r>
            <a:r>
              <a:rPr baseline="30000" lang="en-US"/>
              <a:t>d</a:t>
            </a:r>
            <a:r>
              <a:rPr lang="en-US"/>
              <a:t> since they are healthy females so they have N allele and hey have affected boys who inherited their X</a:t>
            </a:r>
            <a:r>
              <a:rPr baseline="30000" lang="en-US"/>
              <a:t>d</a:t>
            </a:r>
            <a:r>
              <a:rPr lang="en-US"/>
              <a:t>  from their mother so they should be heterozygous.</a:t>
            </a:r>
            <a:endParaRPr/>
          </a:p>
          <a:p>
            <a:pPr indent="0" lvl="0" marL="0" rtl="0" algn="l">
              <a:lnSpc>
                <a:spcPct val="90000"/>
              </a:lnSpc>
              <a:spcBef>
                <a:spcPts val="1000"/>
              </a:spcBef>
              <a:spcAft>
                <a:spcPts val="0"/>
              </a:spcAft>
              <a:buClr>
                <a:schemeClr val="dk1"/>
              </a:buClr>
              <a:buSzPts val="2800"/>
              <a:buNone/>
            </a:pPr>
            <a:r>
              <a:rPr lang="en-US"/>
              <a:t>II-6 II-2 III-2 III-4 III-8 III-10: X</a:t>
            </a:r>
            <a:r>
              <a:rPr baseline="30000" lang="en-US"/>
              <a:t>N</a:t>
            </a:r>
            <a:r>
              <a:rPr lang="en-US"/>
              <a:t>X</a:t>
            </a:r>
            <a:r>
              <a:rPr baseline="30000" lang="en-US"/>
              <a:t>N </a:t>
            </a:r>
            <a:r>
              <a:rPr lang="en-US"/>
              <a:t>or</a:t>
            </a:r>
            <a:r>
              <a:rPr baseline="30000" lang="en-US"/>
              <a:t> </a:t>
            </a:r>
            <a:r>
              <a:rPr lang="en-US"/>
              <a:t>X</a:t>
            </a:r>
            <a:r>
              <a:rPr baseline="30000" lang="en-US"/>
              <a:t>N</a:t>
            </a:r>
            <a:r>
              <a:rPr lang="en-US"/>
              <a:t>X</a:t>
            </a:r>
            <a:r>
              <a:rPr baseline="30000" lang="en-US"/>
              <a:t>d</a:t>
            </a:r>
            <a:r>
              <a:rPr lang="en-US"/>
              <a:t> since they are healthy and each of them has a heterozygous mother so they can be homozygous or heterozygous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grpSp>
        <p:nvGrpSpPr>
          <p:cNvPr id="113" name="Google Shape;113;p3"/>
          <p:cNvGrpSpPr/>
          <p:nvPr/>
        </p:nvGrpSpPr>
        <p:grpSpPr>
          <a:xfrm>
            <a:off x="756278" y="1646193"/>
            <a:ext cx="2199093" cy="1573538"/>
            <a:chOff x="1235538" y="1454023"/>
            <a:chExt cx="2199093" cy="1573538"/>
          </a:xfrm>
        </p:grpSpPr>
        <p:sp>
          <p:nvSpPr>
            <p:cNvPr id="114" name="Google Shape;114;p3"/>
            <p:cNvSpPr/>
            <p:nvPr/>
          </p:nvSpPr>
          <p:spPr>
            <a:xfrm>
              <a:off x="2570631" y="1454023"/>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imes New Roman"/>
                <a:ea typeface="Times New Roman"/>
                <a:cs typeface="Times New Roman"/>
                <a:sym typeface="Times New Roman"/>
              </a:endParaRPr>
            </a:p>
          </p:txBody>
        </p:sp>
        <p:sp>
          <p:nvSpPr>
            <p:cNvPr id="115" name="Google Shape;115;p3"/>
            <p:cNvSpPr/>
            <p:nvPr/>
          </p:nvSpPr>
          <p:spPr>
            <a:xfrm>
              <a:off x="1235538" y="1472023"/>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imes New Roman"/>
                <a:ea typeface="Times New Roman"/>
                <a:cs typeface="Times New Roman"/>
                <a:sym typeface="Times New Roman"/>
              </a:endParaRPr>
            </a:p>
          </p:txBody>
        </p:sp>
        <p:sp>
          <p:nvSpPr>
            <p:cNvPr id="116" name="Google Shape;116;p3"/>
            <p:cNvSpPr/>
            <p:nvPr/>
          </p:nvSpPr>
          <p:spPr>
            <a:xfrm>
              <a:off x="1921663" y="2451561"/>
              <a:ext cx="540000" cy="540000"/>
            </a:xfrm>
            <a:prstGeom prst="rect">
              <a:avLst/>
            </a:prstGeom>
            <a:solidFill>
              <a:srgbClr val="F2F2F2"/>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imes New Roman"/>
                <a:ea typeface="Times New Roman"/>
                <a:cs typeface="Times New Roman"/>
                <a:sym typeface="Times New Roman"/>
              </a:endParaRPr>
            </a:p>
          </p:txBody>
        </p:sp>
        <p:sp>
          <p:nvSpPr>
            <p:cNvPr id="117" name="Google Shape;117;p3"/>
            <p:cNvSpPr/>
            <p:nvPr/>
          </p:nvSpPr>
          <p:spPr>
            <a:xfrm>
              <a:off x="2858631" y="2451561"/>
              <a:ext cx="576000" cy="576000"/>
            </a:xfrm>
            <a:prstGeom prst="ellipse">
              <a:avLst/>
            </a:prstGeom>
            <a:solidFill>
              <a:srgbClr val="F2F2F2"/>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imes New Roman"/>
                <a:ea typeface="Times New Roman"/>
                <a:cs typeface="Times New Roman"/>
                <a:sym typeface="Times New Roman"/>
              </a:endParaRPr>
            </a:p>
          </p:txBody>
        </p:sp>
        <p:cxnSp>
          <p:nvCxnSpPr>
            <p:cNvPr id="118" name="Google Shape;118;p3"/>
            <p:cNvCxnSpPr>
              <a:stCxn id="115" idx="3"/>
              <a:endCxn id="114" idx="2"/>
            </p:cNvCxnSpPr>
            <p:nvPr/>
          </p:nvCxnSpPr>
          <p:spPr>
            <a:xfrm>
              <a:off x="1775538" y="1742023"/>
              <a:ext cx="795000" cy="0"/>
            </a:xfrm>
            <a:prstGeom prst="straightConnector1">
              <a:avLst/>
            </a:prstGeom>
            <a:noFill/>
            <a:ln cap="flat" cmpd="sng" w="9525">
              <a:solidFill>
                <a:schemeClr val="dk1"/>
              </a:solidFill>
              <a:prstDash val="solid"/>
              <a:miter lim="800000"/>
              <a:headEnd len="sm" w="sm" type="none"/>
              <a:tailEnd len="sm" w="sm" type="none"/>
            </a:ln>
          </p:spPr>
        </p:cxnSp>
        <p:cxnSp>
          <p:nvCxnSpPr>
            <p:cNvPr id="119" name="Google Shape;119;p3"/>
            <p:cNvCxnSpPr>
              <a:endCxn id="116" idx="0"/>
            </p:cNvCxnSpPr>
            <p:nvPr/>
          </p:nvCxnSpPr>
          <p:spPr>
            <a:xfrm flipH="1">
              <a:off x="2191663" y="1742061"/>
              <a:ext cx="2100" cy="709500"/>
            </a:xfrm>
            <a:prstGeom prst="straightConnector1">
              <a:avLst/>
            </a:prstGeom>
            <a:noFill/>
            <a:ln cap="flat" cmpd="sng" w="9525">
              <a:solidFill>
                <a:schemeClr val="dk1"/>
              </a:solidFill>
              <a:prstDash val="solid"/>
              <a:miter lim="800000"/>
              <a:headEnd len="sm" w="sm" type="none"/>
              <a:tailEnd len="sm" w="sm" type="none"/>
            </a:ln>
          </p:spPr>
        </p:cxnSp>
        <p:cxnSp>
          <p:nvCxnSpPr>
            <p:cNvPr id="120" name="Google Shape;120;p3"/>
            <p:cNvCxnSpPr/>
            <p:nvPr/>
          </p:nvCxnSpPr>
          <p:spPr>
            <a:xfrm>
              <a:off x="2191663" y="2096792"/>
              <a:ext cx="954968" cy="0"/>
            </a:xfrm>
            <a:prstGeom prst="straightConnector1">
              <a:avLst/>
            </a:prstGeom>
            <a:noFill/>
            <a:ln cap="flat" cmpd="sng" w="9525">
              <a:solidFill>
                <a:schemeClr val="dk1"/>
              </a:solidFill>
              <a:prstDash val="solid"/>
              <a:miter lim="800000"/>
              <a:headEnd len="sm" w="sm" type="none"/>
              <a:tailEnd len="sm" w="sm" type="none"/>
            </a:ln>
          </p:spPr>
        </p:cxnSp>
        <p:cxnSp>
          <p:nvCxnSpPr>
            <p:cNvPr id="121" name="Google Shape;121;p3"/>
            <p:cNvCxnSpPr>
              <a:endCxn id="117" idx="0"/>
            </p:cNvCxnSpPr>
            <p:nvPr/>
          </p:nvCxnSpPr>
          <p:spPr>
            <a:xfrm>
              <a:off x="3146631" y="2096661"/>
              <a:ext cx="0" cy="354900"/>
            </a:xfrm>
            <a:prstGeom prst="straightConnector1">
              <a:avLst/>
            </a:prstGeom>
            <a:noFill/>
            <a:ln cap="flat" cmpd="sng" w="9525">
              <a:solidFill>
                <a:schemeClr val="dk1"/>
              </a:solidFill>
              <a:prstDash val="solid"/>
              <a:miter lim="800000"/>
              <a:headEnd len="sm" w="sm" type="none"/>
              <a:tailEnd len="sm" w="sm" type="none"/>
            </a:ln>
          </p:spPr>
        </p:cxnSp>
      </p:grpSp>
      <p:grpSp>
        <p:nvGrpSpPr>
          <p:cNvPr id="122" name="Google Shape;122;p3"/>
          <p:cNvGrpSpPr/>
          <p:nvPr/>
        </p:nvGrpSpPr>
        <p:grpSpPr>
          <a:xfrm>
            <a:off x="4455712" y="1664193"/>
            <a:ext cx="3701925" cy="2368338"/>
            <a:chOff x="4036606" y="687307"/>
            <a:chExt cx="3701925" cy="2368338"/>
          </a:xfrm>
        </p:grpSpPr>
        <p:sp>
          <p:nvSpPr>
            <p:cNvPr id="123" name="Google Shape;123;p3"/>
            <p:cNvSpPr/>
            <p:nvPr/>
          </p:nvSpPr>
          <p:spPr>
            <a:xfrm>
              <a:off x="5371699" y="687307"/>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imes New Roman"/>
                <a:ea typeface="Times New Roman"/>
                <a:cs typeface="Times New Roman"/>
                <a:sym typeface="Times New Roman"/>
              </a:endParaRPr>
            </a:p>
          </p:txBody>
        </p:sp>
        <p:sp>
          <p:nvSpPr>
            <p:cNvPr id="124" name="Google Shape;124;p3"/>
            <p:cNvSpPr/>
            <p:nvPr/>
          </p:nvSpPr>
          <p:spPr>
            <a:xfrm>
              <a:off x="4036606" y="705307"/>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imes New Roman"/>
                <a:ea typeface="Times New Roman"/>
                <a:cs typeface="Times New Roman"/>
                <a:sym typeface="Times New Roman"/>
              </a:endParaRPr>
            </a:p>
          </p:txBody>
        </p:sp>
        <p:sp>
          <p:nvSpPr>
            <p:cNvPr id="125" name="Google Shape;125;p3"/>
            <p:cNvSpPr/>
            <p:nvPr/>
          </p:nvSpPr>
          <p:spPr>
            <a:xfrm>
              <a:off x="4722731" y="1684845"/>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imes New Roman"/>
                <a:ea typeface="Times New Roman"/>
                <a:cs typeface="Times New Roman"/>
                <a:sym typeface="Times New Roman"/>
              </a:endParaRPr>
            </a:p>
          </p:txBody>
        </p:sp>
        <p:sp>
          <p:nvSpPr>
            <p:cNvPr id="126" name="Google Shape;126;p3"/>
            <p:cNvSpPr/>
            <p:nvPr/>
          </p:nvSpPr>
          <p:spPr>
            <a:xfrm>
              <a:off x="5659699" y="1684845"/>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imes New Roman"/>
                <a:ea typeface="Times New Roman"/>
                <a:cs typeface="Times New Roman"/>
                <a:sym typeface="Times New Roman"/>
              </a:endParaRPr>
            </a:p>
          </p:txBody>
        </p:sp>
        <p:cxnSp>
          <p:nvCxnSpPr>
            <p:cNvPr id="127" name="Google Shape;127;p3"/>
            <p:cNvCxnSpPr>
              <a:stCxn id="124" idx="3"/>
              <a:endCxn id="123" idx="2"/>
            </p:cNvCxnSpPr>
            <p:nvPr/>
          </p:nvCxnSpPr>
          <p:spPr>
            <a:xfrm>
              <a:off x="4576606" y="975307"/>
              <a:ext cx="795000" cy="0"/>
            </a:xfrm>
            <a:prstGeom prst="straightConnector1">
              <a:avLst/>
            </a:prstGeom>
            <a:noFill/>
            <a:ln cap="flat" cmpd="sng" w="9525">
              <a:solidFill>
                <a:schemeClr val="dk1"/>
              </a:solidFill>
              <a:prstDash val="solid"/>
              <a:miter lim="800000"/>
              <a:headEnd len="sm" w="sm" type="none"/>
              <a:tailEnd len="sm" w="sm" type="none"/>
            </a:ln>
          </p:spPr>
        </p:cxnSp>
        <p:cxnSp>
          <p:nvCxnSpPr>
            <p:cNvPr id="128" name="Google Shape;128;p3"/>
            <p:cNvCxnSpPr>
              <a:endCxn id="125" idx="0"/>
            </p:cNvCxnSpPr>
            <p:nvPr/>
          </p:nvCxnSpPr>
          <p:spPr>
            <a:xfrm flipH="1">
              <a:off x="4992731" y="975345"/>
              <a:ext cx="2100" cy="709500"/>
            </a:xfrm>
            <a:prstGeom prst="straightConnector1">
              <a:avLst/>
            </a:prstGeom>
            <a:noFill/>
            <a:ln cap="flat" cmpd="sng" w="9525">
              <a:solidFill>
                <a:schemeClr val="dk1"/>
              </a:solidFill>
              <a:prstDash val="solid"/>
              <a:miter lim="800000"/>
              <a:headEnd len="sm" w="sm" type="none"/>
              <a:tailEnd len="sm" w="sm" type="none"/>
            </a:ln>
          </p:spPr>
        </p:cxnSp>
        <p:cxnSp>
          <p:nvCxnSpPr>
            <p:cNvPr id="129" name="Google Shape;129;p3"/>
            <p:cNvCxnSpPr/>
            <p:nvPr/>
          </p:nvCxnSpPr>
          <p:spPr>
            <a:xfrm>
              <a:off x="4992731" y="1330076"/>
              <a:ext cx="954968" cy="0"/>
            </a:xfrm>
            <a:prstGeom prst="straightConnector1">
              <a:avLst/>
            </a:prstGeom>
            <a:noFill/>
            <a:ln cap="flat" cmpd="sng" w="9525">
              <a:solidFill>
                <a:schemeClr val="dk1"/>
              </a:solidFill>
              <a:prstDash val="solid"/>
              <a:miter lim="800000"/>
              <a:headEnd len="sm" w="sm" type="none"/>
              <a:tailEnd len="sm" w="sm" type="none"/>
            </a:ln>
          </p:spPr>
        </p:cxnSp>
        <p:cxnSp>
          <p:nvCxnSpPr>
            <p:cNvPr id="130" name="Google Shape;130;p3"/>
            <p:cNvCxnSpPr>
              <a:endCxn id="126" idx="0"/>
            </p:cNvCxnSpPr>
            <p:nvPr/>
          </p:nvCxnSpPr>
          <p:spPr>
            <a:xfrm>
              <a:off x="5947699" y="1329945"/>
              <a:ext cx="0" cy="354900"/>
            </a:xfrm>
            <a:prstGeom prst="straightConnector1">
              <a:avLst/>
            </a:prstGeom>
            <a:noFill/>
            <a:ln cap="flat" cmpd="sng" w="9525">
              <a:solidFill>
                <a:schemeClr val="dk1"/>
              </a:solidFill>
              <a:prstDash val="solid"/>
              <a:miter lim="800000"/>
              <a:headEnd len="sm" w="sm" type="none"/>
              <a:tailEnd len="sm" w="sm" type="none"/>
            </a:ln>
          </p:spPr>
        </p:cxnSp>
        <p:sp>
          <p:nvSpPr>
            <p:cNvPr id="131" name="Google Shape;131;p3"/>
            <p:cNvSpPr/>
            <p:nvPr/>
          </p:nvSpPr>
          <p:spPr>
            <a:xfrm>
              <a:off x="6658531" y="1702845"/>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imes New Roman"/>
                <a:ea typeface="Times New Roman"/>
                <a:cs typeface="Times New Roman"/>
                <a:sym typeface="Times New Roman"/>
              </a:endParaRPr>
            </a:p>
          </p:txBody>
        </p:sp>
        <p:sp>
          <p:nvSpPr>
            <p:cNvPr id="132" name="Google Shape;132;p3"/>
            <p:cNvSpPr/>
            <p:nvPr/>
          </p:nvSpPr>
          <p:spPr>
            <a:xfrm>
              <a:off x="6235699" y="2515645"/>
              <a:ext cx="540000" cy="540000"/>
            </a:xfrm>
            <a:prstGeom prst="flowChartProcess">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imes New Roman"/>
                <a:ea typeface="Times New Roman"/>
                <a:cs typeface="Times New Roman"/>
                <a:sym typeface="Times New Roman"/>
              </a:endParaRPr>
            </a:p>
          </p:txBody>
        </p:sp>
        <p:sp>
          <p:nvSpPr>
            <p:cNvPr id="133" name="Google Shape;133;p3"/>
            <p:cNvSpPr/>
            <p:nvPr/>
          </p:nvSpPr>
          <p:spPr>
            <a:xfrm>
              <a:off x="7198531" y="2515645"/>
              <a:ext cx="540000" cy="540000"/>
            </a:xfrm>
            <a:prstGeom prst="flowChartProcess">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imes New Roman"/>
                <a:ea typeface="Times New Roman"/>
                <a:cs typeface="Times New Roman"/>
                <a:sym typeface="Times New Roman"/>
              </a:endParaRPr>
            </a:p>
          </p:txBody>
        </p:sp>
        <p:cxnSp>
          <p:nvCxnSpPr>
            <p:cNvPr id="134" name="Google Shape;134;p3"/>
            <p:cNvCxnSpPr>
              <a:stCxn id="126" idx="6"/>
              <a:endCxn id="131" idx="1"/>
            </p:cNvCxnSpPr>
            <p:nvPr/>
          </p:nvCxnSpPr>
          <p:spPr>
            <a:xfrm>
              <a:off x="6235699" y="1972845"/>
              <a:ext cx="422700" cy="0"/>
            </a:xfrm>
            <a:prstGeom prst="straightConnector1">
              <a:avLst/>
            </a:prstGeom>
            <a:noFill/>
            <a:ln cap="flat" cmpd="sng" w="9525">
              <a:solidFill>
                <a:schemeClr val="dk1"/>
              </a:solidFill>
              <a:prstDash val="solid"/>
              <a:miter lim="800000"/>
              <a:headEnd len="sm" w="sm" type="none"/>
              <a:tailEnd len="sm" w="sm" type="none"/>
            </a:ln>
          </p:spPr>
        </p:cxnSp>
        <p:cxnSp>
          <p:nvCxnSpPr>
            <p:cNvPr id="135" name="Google Shape;135;p3"/>
            <p:cNvCxnSpPr>
              <a:endCxn id="132" idx="0"/>
            </p:cNvCxnSpPr>
            <p:nvPr/>
          </p:nvCxnSpPr>
          <p:spPr>
            <a:xfrm>
              <a:off x="6505699" y="1972945"/>
              <a:ext cx="0" cy="542700"/>
            </a:xfrm>
            <a:prstGeom prst="straightConnector1">
              <a:avLst/>
            </a:prstGeom>
            <a:noFill/>
            <a:ln cap="flat" cmpd="sng" w="9525">
              <a:solidFill>
                <a:schemeClr val="dk1"/>
              </a:solidFill>
              <a:prstDash val="solid"/>
              <a:miter lim="800000"/>
              <a:headEnd len="sm" w="sm" type="none"/>
              <a:tailEnd len="sm" w="sm" type="none"/>
            </a:ln>
          </p:spPr>
        </p:cxnSp>
        <p:cxnSp>
          <p:nvCxnSpPr>
            <p:cNvPr id="136" name="Google Shape;136;p3"/>
            <p:cNvCxnSpPr/>
            <p:nvPr/>
          </p:nvCxnSpPr>
          <p:spPr>
            <a:xfrm>
              <a:off x="6505699" y="2298945"/>
              <a:ext cx="962832" cy="0"/>
            </a:xfrm>
            <a:prstGeom prst="straightConnector1">
              <a:avLst/>
            </a:prstGeom>
            <a:noFill/>
            <a:ln cap="flat" cmpd="sng" w="9525">
              <a:solidFill>
                <a:schemeClr val="dk1"/>
              </a:solidFill>
              <a:prstDash val="solid"/>
              <a:miter lim="800000"/>
              <a:headEnd len="sm" w="sm" type="none"/>
              <a:tailEnd len="sm" w="sm" type="none"/>
            </a:ln>
          </p:spPr>
        </p:cxnSp>
        <p:cxnSp>
          <p:nvCxnSpPr>
            <p:cNvPr id="137" name="Google Shape;137;p3"/>
            <p:cNvCxnSpPr>
              <a:endCxn id="133" idx="0"/>
            </p:cNvCxnSpPr>
            <p:nvPr/>
          </p:nvCxnSpPr>
          <p:spPr>
            <a:xfrm>
              <a:off x="7468531" y="2299045"/>
              <a:ext cx="0" cy="216600"/>
            </a:xfrm>
            <a:prstGeom prst="straightConnector1">
              <a:avLst/>
            </a:prstGeom>
            <a:noFill/>
            <a:ln cap="flat" cmpd="sng" w="9525">
              <a:solidFill>
                <a:schemeClr val="dk1"/>
              </a:solidFill>
              <a:prstDash val="solid"/>
              <a:miter lim="800000"/>
              <a:headEnd len="sm" w="sm" type="none"/>
              <a:tailEnd len="sm" w="sm" type="none"/>
            </a:ln>
          </p:spPr>
        </p:cxnSp>
      </p:grpSp>
      <p:sp>
        <p:nvSpPr>
          <p:cNvPr id="138" name="Google Shape;138;p3"/>
          <p:cNvSpPr txBox="1"/>
          <p:nvPr>
            <p:ph type="title"/>
          </p:nvPr>
        </p:nvSpPr>
        <p:spPr>
          <a:xfrm>
            <a:off x="537363" y="13652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t>Autosomal/dominant</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4" name="Shape 724"/>
        <p:cNvGrpSpPr/>
        <p:nvPr/>
      </p:nvGrpSpPr>
      <p:grpSpPr>
        <a:xfrm>
          <a:off x="0" y="0"/>
          <a:ext cx="0" cy="0"/>
          <a:chOff x="0" y="0"/>
          <a:chExt cx="0" cy="0"/>
        </a:xfrm>
      </p:grpSpPr>
      <p:sp>
        <p:nvSpPr>
          <p:cNvPr id="725" name="Google Shape;725;p30"/>
          <p:cNvSpPr txBox="1"/>
          <p:nvPr>
            <p:ph idx="1" type="body"/>
          </p:nvPr>
        </p:nvSpPr>
        <p:spPr>
          <a:xfrm>
            <a:off x="838191" y="1141974"/>
            <a:ext cx="10515600" cy="54585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b="1" lang="en-US"/>
              <a:t>Important Note Regarding X-linked recessive disease.</a:t>
            </a:r>
            <a:endParaRPr/>
          </a:p>
          <a:p>
            <a:pPr indent="-228600" lvl="0" marL="228600" rtl="0" algn="l">
              <a:lnSpc>
                <a:spcPct val="90000"/>
              </a:lnSpc>
              <a:spcBef>
                <a:spcPts val="1000"/>
              </a:spcBef>
              <a:spcAft>
                <a:spcPts val="0"/>
              </a:spcAft>
              <a:buClr>
                <a:schemeClr val="dk1"/>
              </a:buClr>
              <a:buSzPts val="2800"/>
              <a:buChar char="•"/>
            </a:pPr>
            <a:r>
              <a:rPr lang="en-US"/>
              <a:t>Regarding X linked recessive disease: a normal male should have all his girls normal since they inherit X</a:t>
            </a:r>
            <a:r>
              <a:rPr baseline="30000" lang="en-US"/>
              <a:t>N</a:t>
            </a:r>
            <a:r>
              <a:rPr lang="en-US"/>
              <a:t> from him. If a normal male has an affected female then the female did not inherit X</a:t>
            </a:r>
            <a:r>
              <a:rPr baseline="30000" lang="en-US"/>
              <a:t>N</a:t>
            </a:r>
            <a:r>
              <a:rPr lang="en-US"/>
              <a:t> from him then this female has monosomy X (turner syndrome) where she inherit X</a:t>
            </a:r>
            <a:r>
              <a:rPr baseline="30000" lang="en-US"/>
              <a:t>d</a:t>
            </a:r>
            <a:r>
              <a:rPr lang="en-US"/>
              <a:t> from her mother. That is because a non disjunction of chromosomes during meiosis in father that results in gamete without sex chromosome. This gamete fertilizes a mother gamete having X</a:t>
            </a:r>
            <a:r>
              <a:rPr baseline="30000" lang="en-US"/>
              <a:t>d</a:t>
            </a:r>
            <a:r>
              <a:rPr lang="en-US"/>
              <a:t> sex chromosome so the daughter would have X</a:t>
            </a:r>
            <a:r>
              <a:rPr baseline="30000" lang="en-US"/>
              <a:t>d</a:t>
            </a:r>
            <a:r>
              <a:rPr lang="en-US"/>
              <a:t> only so she would be affected.</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sp>
        <p:nvSpPr>
          <p:cNvPr id="730" name="Google Shape;730;p31"/>
          <p:cNvSpPr txBox="1"/>
          <p:nvPr>
            <p:ph type="title"/>
          </p:nvPr>
        </p:nvSpPr>
        <p:spPr>
          <a:xfrm>
            <a:off x="896259" y="17346"/>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t>Calculation of risk- X-linked Recessive</a:t>
            </a:r>
            <a:endParaRPr/>
          </a:p>
        </p:txBody>
      </p:sp>
      <p:grpSp>
        <p:nvGrpSpPr>
          <p:cNvPr id="731" name="Google Shape;731;p31"/>
          <p:cNvGrpSpPr/>
          <p:nvPr/>
        </p:nvGrpSpPr>
        <p:grpSpPr>
          <a:xfrm>
            <a:off x="3228594" y="1302328"/>
            <a:ext cx="8183265" cy="5555672"/>
            <a:chOff x="876300" y="1302328"/>
            <a:chExt cx="8183265" cy="5555672"/>
          </a:xfrm>
        </p:grpSpPr>
        <p:sp>
          <p:nvSpPr>
            <p:cNvPr id="732" name="Google Shape;732;p31"/>
            <p:cNvSpPr txBox="1"/>
            <p:nvPr/>
          </p:nvSpPr>
          <p:spPr>
            <a:xfrm>
              <a:off x="1185080" y="1302328"/>
              <a:ext cx="1094509"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case</a:t>
              </a:r>
              <a:endParaRPr sz="2800">
                <a:solidFill>
                  <a:schemeClr val="dk1"/>
                </a:solidFill>
                <a:latin typeface="Times New Roman"/>
                <a:ea typeface="Times New Roman"/>
                <a:cs typeface="Times New Roman"/>
                <a:sym typeface="Times New Roman"/>
              </a:endParaRPr>
            </a:p>
          </p:txBody>
        </p:sp>
        <p:sp>
          <p:nvSpPr>
            <p:cNvPr id="733" name="Google Shape;733;p31"/>
            <p:cNvSpPr txBox="1"/>
            <p:nvPr/>
          </p:nvSpPr>
          <p:spPr>
            <a:xfrm>
              <a:off x="5521553" y="1302328"/>
              <a:ext cx="1094509"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value</a:t>
              </a:r>
              <a:endParaRPr sz="2800">
                <a:solidFill>
                  <a:schemeClr val="dk1"/>
                </a:solidFill>
                <a:latin typeface="Times New Roman"/>
                <a:ea typeface="Times New Roman"/>
                <a:cs typeface="Times New Roman"/>
                <a:sym typeface="Times New Roman"/>
              </a:endParaRPr>
            </a:p>
          </p:txBody>
        </p:sp>
        <p:cxnSp>
          <p:nvCxnSpPr>
            <p:cNvPr id="734" name="Google Shape;734;p31"/>
            <p:cNvCxnSpPr/>
            <p:nvPr/>
          </p:nvCxnSpPr>
          <p:spPr>
            <a:xfrm flipH="1">
              <a:off x="5214938" y="1550084"/>
              <a:ext cx="42862" cy="5307916"/>
            </a:xfrm>
            <a:prstGeom prst="straightConnector1">
              <a:avLst/>
            </a:prstGeom>
            <a:noFill/>
            <a:ln cap="flat" cmpd="sng" w="9525">
              <a:solidFill>
                <a:schemeClr val="dk1"/>
              </a:solidFill>
              <a:prstDash val="solid"/>
              <a:miter lim="800000"/>
              <a:headEnd len="sm" w="sm" type="none"/>
              <a:tailEnd len="sm" w="sm" type="none"/>
            </a:ln>
          </p:spPr>
        </p:cxnSp>
        <p:cxnSp>
          <p:nvCxnSpPr>
            <p:cNvPr id="735" name="Google Shape;735;p31"/>
            <p:cNvCxnSpPr/>
            <p:nvPr/>
          </p:nvCxnSpPr>
          <p:spPr>
            <a:xfrm>
              <a:off x="1000125" y="1943101"/>
              <a:ext cx="6143625" cy="14287"/>
            </a:xfrm>
            <a:prstGeom prst="straightConnector1">
              <a:avLst/>
            </a:prstGeom>
            <a:noFill/>
            <a:ln cap="flat" cmpd="sng" w="9525">
              <a:solidFill>
                <a:schemeClr val="dk1"/>
              </a:solidFill>
              <a:prstDash val="solid"/>
              <a:miter lim="800000"/>
              <a:headEnd len="sm" w="sm" type="none"/>
              <a:tailEnd len="sm" w="sm" type="none"/>
            </a:ln>
          </p:spPr>
        </p:cxnSp>
        <p:sp>
          <p:nvSpPr>
            <p:cNvPr id="736" name="Google Shape;736;p31"/>
            <p:cNvSpPr/>
            <p:nvPr/>
          </p:nvSpPr>
          <p:spPr>
            <a:xfrm>
              <a:off x="876300" y="2034138"/>
              <a:ext cx="4338638" cy="1631216"/>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000"/>
                <a:buFont typeface="Arial"/>
                <a:buChar char="•"/>
              </a:pPr>
              <a:r>
                <a:rPr lang="en-US" sz="2000">
                  <a:solidFill>
                    <a:schemeClr val="dk1"/>
                  </a:solidFill>
                  <a:latin typeface="Times New Roman"/>
                  <a:ea typeface="Times New Roman"/>
                  <a:cs typeface="Times New Roman"/>
                  <a:sym typeface="Times New Roman"/>
                </a:rPr>
                <a:t>Father is always heterozygous since he has X and Y which are not homologous chromosome.</a:t>
              </a:r>
              <a:endParaRPr/>
            </a:p>
            <a:p>
              <a:pPr indent="-342900" lvl="0" marL="342900" marR="0" rtl="0" algn="l">
                <a:spcBef>
                  <a:spcPts val="0"/>
                </a:spcBef>
                <a:spcAft>
                  <a:spcPts val="0"/>
                </a:spcAft>
                <a:buClr>
                  <a:schemeClr val="dk1"/>
                </a:buClr>
                <a:buSzPts val="2000"/>
                <a:buFont typeface="Arial"/>
                <a:buChar char="•"/>
              </a:pPr>
              <a:r>
                <a:rPr lang="en-US" sz="2000">
                  <a:solidFill>
                    <a:schemeClr val="dk1"/>
                  </a:solidFill>
                  <a:latin typeface="Times New Roman"/>
                  <a:ea typeface="Times New Roman"/>
                  <a:cs typeface="Times New Roman"/>
                  <a:sym typeface="Times New Roman"/>
                </a:rPr>
                <a:t>Male’s Phenotype reveals his genotype X</a:t>
              </a:r>
              <a:r>
                <a:rPr baseline="30000" lang="en-US" sz="2000">
                  <a:solidFill>
                    <a:schemeClr val="dk1"/>
                  </a:solidFill>
                  <a:latin typeface="Times New Roman"/>
                  <a:ea typeface="Times New Roman"/>
                  <a:cs typeface="Times New Roman"/>
                  <a:sym typeface="Times New Roman"/>
                </a:rPr>
                <a:t>N</a:t>
              </a:r>
              <a:r>
                <a:rPr lang="en-US" sz="2000">
                  <a:solidFill>
                    <a:schemeClr val="dk1"/>
                  </a:solidFill>
                  <a:latin typeface="Times New Roman"/>
                  <a:ea typeface="Times New Roman"/>
                  <a:cs typeface="Times New Roman"/>
                  <a:sym typeface="Times New Roman"/>
                </a:rPr>
                <a:t>Y or X</a:t>
              </a:r>
              <a:r>
                <a:rPr baseline="30000" lang="en-US" sz="2000">
                  <a:solidFill>
                    <a:schemeClr val="dk1"/>
                  </a:solidFill>
                  <a:latin typeface="Times New Roman"/>
                  <a:ea typeface="Times New Roman"/>
                  <a:cs typeface="Times New Roman"/>
                  <a:sym typeface="Times New Roman"/>
                </a:rPr>
                <a:t>d</a:t>
              </a:r>
              <a:r>
                <a:rPr lang="en-US" sz="2000">
                  <a:solidFill>
                    <a:schemeClr val="dk1"/>
                  </a:solidFill>
                  <a:latin typeface="Times New Roman"/>
                  <a:ea typeface="Times New Roman"/>
                  <a:cs typeface="Times New Roman"/>
                  <a:sym typeface="Times New Roman"/>
                </a:rPr>
                <a:t>Y</a:t>
              </a:r>
              <a:endParaRPr sz="2000">
                <a:solidFill>
                  <a:schemeClr val="dk1"/>
                </a:solidFill>
                <a:latin typeface="Times New Roman"/>
                <a:ea typeface="Times New Roman"/>
                <a:cs typeface="Times New Roman"/>
                <a:sym typeface="Times New Roman"/>
              </a:endParaRPr>
            </a:p>
          </p:txBody>
        </p:sp>
        <p:sp>
          <p:nvSpPr>
            <p:cNvPr id="737" name="Google Shape;737;p31"/>
            <p:cNvSpPr/>
            <p:nvPr/>
          </p:nvSpPr>
          <p:spPr>
            <a:xfrm>
              <a:off x="1021421" y="3721856"/>
              <a:ext cx="2483565"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If she is affected X</a:t>
              </a:r>
              <a:r>
                <a:rPr baseline="30000" lang="en-US" sz="2000">
                  <a:solidFill>
                    <a:schemeClr val="dk1"/>
                  </a:solidFill>
                  <a:latin typeface="Times New Roman"/>
                  <a:ea typeface="Times New Roman"/>
                  <a:cs typeface="Times New Roman"/>
                  <a:sym typeface="Times New Roman"/>
                </a:rPr>
                <a:t>d</a:t>
              </a:r>
              <a:r>
                <a:rPr lang="en-US" sz="2000">
                  <a:solidFill>
                    <a:schemeClr val="dk1"/>
                  </a:solidFill>
                  <a:latin typeface="Times New Roman"/>
                  <a:ea typeface="Times New Roman"/>
                  <a:cs typeface="Times New Roman"/>
                  <a:sym typeface="Times New Roman"/>
                </a:rPr>
                <a:t>X</a:t>
              </a:r>
              <a:r>
                <a:rPr baseline="30000" lang="en-US" sz="2000">
                  <a:solidFill>
                    <a:schemeClr val="dk1"/>
                  </a:solidFill>
                  <a:latin typeface="Times New Roman"/>
                  <a:ea typeface="Times New Roman"/>
                  <a:cs typeface="Times New Roman"/>
                  <a:sym typeface="Times New Roman"/>
                </a:rPr>
                <a:t>d</a:t>
              </a:r>
              <a:endParaRPr sz="2000">
                <a:solidFill>
                  <a:schemeClr val="dk1"/>
                </a:solidFill>
                <a:latin typeface="Times New Roman"/>
                <a:ea typeface="Times New Roman"/>
                <a:cs typeface="Times New Roman"/>
                <a:sym typeface="Times New Roman"/>
              </a:endParaRPr>
            </a:p>
          </p:txBody>
        </p:sp>
        <p:sp>
          <p:nvSpPr>
            <p:cNvPr id="738" name="Google Shape;738;p31"/>
            <p:cNvSpPr/>
            <p:nvPr/>
          </p:nvSpPr>
          <p:spPr>
            <a:xfrm>
              <a:off x="1025514" y="4159687"/>
              <a:ext cx="2366353"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If she is surely X</a:t>
              </a:r>
              <a:r>
                <a:rPr baseline="30000" lang="en-US" sz="2000">
                  <a:solidFill>
                    <a:schemeClr val="dk1"/>
                  </a:solidFill>
                  <a:latin typeface="Times New Roman"/>
                  <a:ea typeface="Times New Roman"/>
                  <a:cs typeface="Times New Roman"/>
                  <a:sym typeface="Times New Roman"/>
                </a:rPr>
                <a:t>N</a:t>
              </a:r>
              <a:r>
                <a:rPr lang="en-US" sz="2000">
                  <a:solidFill>
                    <a:schemeClr val="dk1"/>
                  </a:solidFill>
                  <a:latin typeface="Times New Roman"/>
                  <a:ea typeface="Times New Roman"/>
                  <a:cs typeface="Times New Roman"/>
                  <a:sym typeface="Times New Roman"/>
                </a:rPr>
                <a:t>X</a:t>
              </a:r>
              <a:r>
                <a:rPr baseline="30000" lang="en-US" sz="2000">
                  <a:solidFill>
                    <a:schemeClr val="dk1"/>
                  </a:solidFill>
                  <a:latin typeface="Times New Roman"/>
                  <a:ea typeface="Times New Roman"/>
                  <a:cs typeface="Times New Roman"/>
                  <a:sym typeface="Times New Roman"/>
                </a:rPr>
                <a:t>N</a:t>
              </a:r>
              <a:endParaRPr sz="2000">
                <a:solidFill>
                  <a:schemeClr val="dk1"/>
                </a:solidFill>
                <a:latin typeface="Times New Roman"/>
                <a:ea typeface="Times New Roman"/>
                <a:cs typeface="Times New Roman"/>
                <a:sym typeface="Times New Roman"/>
              </a:endParaRPr>
            </a:p>
          </p:txBody>
        </p:sp>
        <p:sp>
          <p:nvSpPr>
            <p:cNvPr id="739" name="Google Shape;739;p31"/>
            <p:cNvSpPr/>
            <p:nvPr/>
          </p:nvSpPr>
          <p:spPr>
            <a:xfrm>
              <a:off x="972007" y="4678895"/>
              <a:ext cx="4257675" cy="70788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If she is normal, with normal parents and affected brother</a:t>
              </a:r>
              <a:endParaRPr sz="2000">
                <a:solidFill>
                  <a:schemeClr val="dk1"/>
                </a:solidFill>
                <a:latin typeface="Times New Roman"/>
                <a:ea typeface="Times New Roman"/>
                <a:cs typeface="Times New Roman"/>
                <a:sym typeface="Times New Roman"/>
              </a:endParaRPr>
            </a:p>
          </p:txBody>
        </p:sp>
        <p:sp>
          <p:nvSpPr>
            <p:cNvPr id="740" name="Google Shape;740;p31"/>
            <p:cNvSpPr/>
            <p:nvPr/>
          </p:nvSpPr>
          <p:spPr>
            <a:xfrm>
              <a:off x="972007" y="5769159"/>
              <a:ext cx="4405667" cy="70788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No family history, probability of being hybrid is given in text</a:t>
              </a:r>
              <a:endParaRPr/>
            </a:p>
          </p:txBody>
        </p:sp>
        <p:cxnSp>
          <p:nvCxnSpPr>
            <p:cNvPr id="741" name="Google Shape;741;p31"/>
            <p:cNvCxnSpPr/>
            <p:nvPr/>
          </p:nvCxnSpPr>
          <p:spPr>
            <a:xfrm>
              <a:off x="1000124" y="3653274"/>
              <a:ext cx="6143625" cy="14287"/>
            </a:xfrm>
            <a:prstGeom prst="straightConnector1">
              <a:avLst/>
            </a:prstGeom>
            <a:noFill/>
            <a:ln cap="flat" cmpd="sng" w="9525">
              <a:solidFill>
                <a:schemeClr val="dk1"/>
              </a:solidFill>
              <a:prstDash val="solid"/>
              <a:miter lim="800000"/>
              <a:headEnd len="sm" w="sm" type="none"/>
              <a:tailEnd len="sm" w="sm" type="none"/>
            </a:ln>
          </p:spPr>
        </p:cxnSp>
        <p:cxnSp>
          <p:nvCxnSpPr>
            <p:cNvPr id="742" name="Google Shape;742;p31"/>
            <p:cNvCxnSpPr/>
            <p:nvPr/>
          </p:nvCxnSpPr>
          <p:spPr>
            <a:xfrm>
              <a:off x="1021421" y="4099392"/>
              <a:ext cx="6143625" cy="14287"/>
            </a:xfrm>
            <a:prstGeom prst="straightConnector1">
              <a:avLst/>
            </a:prstGeom>
            <a:noFill/>
            <a:ln cap="flat" cmpd="sng" w="9525">
              <a:solidFill>
                <a:schemeClr val="dk1"/>
              </a:solidFill>
              <a:prstDash val="solid"/>
              <a:miter lim="800000"/>
              <a:headEnd len="sm" w="sm" type="none"/>
              <a:tailEnd len="sm" w="sm" type="none"/>
            </a:ln>
          </p:spPr>
        </p:cxnSp>
        <p:cxnSp>
          <p:nvCxnSpPr>
            <p:cNvPr id="743" name="Google Shape;743;p31"/>
            <p:cNvCxnSpPr/>
            <p:nvPr/>
          </p:nvCxnSpPr>
          <p:spPr>
            <a:xfrm>
              <a:off x="1021421" y="4545510"/>
              <a:ext cx="6143625" cy="14287"/>
            </a:xfrm>
            <a:prstGeom prst="straightConnector1">
              <a:avLst/>
            </a:prstGeom>
            <a:noFill/>
            <a:ln cap="flat" cmpd="sng" w="9525">
              <a:solidFill>
                <a:schemeClr val="dk1"/>
              </a:solidFill>
              <a:prstDash val="solid"/>
              <a:miter lim="800000"/>
              <a:headEnd len="sm" w="sm" type="none"/>
              <a:tailEnd len="sm" w="sm" type="none"/>
            </a:ln>
          </p:spPr>
        </p:cxnSp>
        <p:cxnSp>
          <p:nvCxnSpPr>
            <p:cNvPr id="744" name="Google Shape;744;p31"/>
            <p:cNvCxnSpPr/>
            <p:nvPr/>
          </p:nvCxnSpPr>
          <p:spPr>
            <a:xfrm>
              <a:off x="1021421" y="5593956"/>
              <a:ext cx="6143625" cy="14287"/>
            </a:xfrm>
            <a:prstGeom prst="straightConnector1">
              <a:avLst/>
            </a:prstGeom>
            <a:noFill/>
            <a:ln cap="flat" cmpd="sng" w="9525">
              <a:solidFill>
                <a:schemeClr val="dk1"/>
              </a:solidFill>
              <a:prstDash val="solid"/>
              <a:miter lim="800000"/>
              <a:headEnd len="sm" w="sm" type="none"/>
              <a:tailEnd len="sm" w="sm" type="none"/>
            </a:ln>
          </p:spPr>
        </p:cxnSp>
        <p:sp>
          <p:nvSpPr>
            <p:cNvPr id="745" name="Google Shape;745;p31"/>
            <p:cNvSpPr/>
            <p:nvPr/>
          </p:nvSpPr>
          <p:spPr>
            <a:xfrm>
              <a:off x="6007871" y="2582197"/>
              <a:ext cx="312906"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1</a:t>
              </a:r>
              <a:endParaRPr/>
            </a:p>
          </p:txBody>
        </p:sp>
        <p:sp>
          <p:nvSpPr>
            <p:cNvPr id="746" name="Google Shape;746;p31"/>
            <p:cNvSpPr/>
            <p:nvPr/>
          </p:nvSpPr>
          <p:spPr>
            <a:xfrm>
              <a:off x="5978760" y="3676083"/>
              <a:ext cx="312906"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1</a:t>
              </a:r>
              <a:endParaRPr/>
            </a:p>
          </p:txBody>
        </p:sp>
        <p:sp>
          <p:nvSpPr>
            <p:cNvPr id="747" name="Google Shape;747;p31"/>
            <p:cNvSpPr/>
            <p:nvPr/>
          </p:nvSpPr>
          <p:spPr>
            <a:xfrm>
              <a:off x="5971638" y="4113760"/>
              <a:ext cx="312906"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0</a:t>
              </a:r>
              <a:endParaRPr sz="2000">
                <a:solidFill>
                  <a:schemeClr val="dk1"/>
                </a:solidFill>
                <a:latin typeface="Times New Roman"/>
                <a:ea typeface="Times New Roman"/>
                <a:cs typeface="Times New Roman"/>
                <a:sym typeface="Times New Roman"/>
              </a:endParaRPr>
            </a:p>
          </p:txBody>
        </p:sp>
        <p:sp>
          <p:nvSpPr>
            <p:cNvPr id="748" name="Google Shape;748;p31"/>
            <p:cNvSpPr/>
            <p:nvPr/>
          </p:nvSpPr>
          <p:spPr>
            <a:xfrm>
              <a:off x="5965448" y="4832783"/>
              <a:ext cx="3094117"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½ (prove by Punnett square)</a:t>
              </a:r>
              <a:endParaRPr sz="2000">
                <a:solidFill>
                  <a:schemeClr val="dk1"/>
                </a:solidFill>
                <a:latin typeface="Times New Roman"/>
                <a:ea typeface="Times New Roman"/>
                <a:cs typeface="Times New Roman"/>
                <a:sym typeface="Times New Roman"/>
              </a:endParaRPr>
            </a:p>
          </p:txBody>
        </p:sp>
        <p:sp>
          <p:nvSpPr>
            <p:cNvPr id="749" name="Google Shape;749;p31"/>
            <p:cNvSpPr/>
            <p:nvPr/>
          </p:nvSpPr>
          <p:spPr>
            <a:xfrm>
              <a:off x="5969759" y="5947114"/>
              <a:ext cx="327334"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P</a:t>
              </a:r>
              <a:endParaRPr sz="2000">
                <a:solidFill>
                  <a:schemeClr val="dk1"/>
                </a:solidFill>
                <a:latin typeface="Times New Roman"/>
                <a:ea typeface="Times New Roman"/>
                <a:cs typeface="Times New Roman"/>
                <a:sym typeface="Times New Roman"/>
              </a:endParaRPr>
            </a:p>
          </p:txBody>
        </p:sp>
      </p:grpSp>
      <p:sp>
        <p:nvSpPr>
          <p:cNvPr id="750" name="Google Shape;750;p31"/>
          <p:cNvSpPr txBox="1"/>
          <p:nvPr/>
        </p:nvSpPr>
        <p:spPr>
          <a:xfrm>
            <a:off x="1209817" y="2360516"/>
            <a:ext cx="1643741"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Father </a:t>
            </a:r>
            <a:endParaRPr b="1" sz="2800">
              <a:solidFill>
                <a:schemeClr val="dk1"/>
              </a:solidFill>
              <a:latin typeface="Times New Roman"/>
              <a:ea typeface="Times New Roman"/>
              <a:cs typeface="Times New Roman"/>
              <a:sym typeface="Times New Roman"/>
            </a:endParaRPr>
          </a:p>
        </p:txBody>
      </p:sp>
      <p:sp>
        <p:nvSpPr>
          <p:cNvPr id="751" name="Google Shape;751;p31"/>
          <p:cNvSpPr txBox="1"/>
          <p:nvPr/>
        </p:nvSpPr>
        <p:spPr>
          <a:xfrm>
            <a:off x="1098218" y="4850071"/>
            <a:ext cx="1643741"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mother </a:t>
            </a:r>
            <a:endParaRPr b="1" sz="2800">
              <a:solidFill>
                <a:schemeClr val="dk1"/>
              </a:solidFill>
              <a:latin typeface="Times New Roman"/>
              <a:ea typeface="Times New Roman"/>
              <a:cs typeface="Times New Roman"/>
              <a:sym typeface="Times New Roman"/>
            </a:endParaRPr>
          </a:p>
        </p:txBody>
      </p:sp>
      <p:cxnSp>
        <p:nvCxnSpPr>
          <p:cNvPr id="752" name="Google Shape;752;p31"/>
          <p:cNvCxnSpPr/>
          <p:nvPr/>
        </p:nvCxnSpPr>
        <p:spPr>
          <a:xfrm>
            <a:off x="2975429" y="3876138"/>
            <a:ext cx="0" cy="2800962"/>
          </a:xfrm>
          <a:prstGeom prst="straightConnector1">
            <a:avLst/>
          </a:prstGeom>
          <a:noFill/>
          <a:ln cap="flat" cmpd="sng" w="9525">
            <a:solidFill>
              <a:schemeClr val="dk1"/>
            </a:solidFill>
            <a:prstDash val="solid"/>
            <a:miter lim="800000"/>
            <a:headEnd len="sm" w="sm" type="none"/>
            <a:tailEnd len="sm" w="sm" type="none"/>
          </a:ln>
        </p:spPr>
      </p:cxnSp>
      <p:cxnSp>
        <p:nvCxnSpPr>
          <p:cNvPr id="753" name="Google Shape;753;p31"/>
          <p:cNvCxnSpPr/>
          <p:nvPr/>
        </p:nvCxnSpPr>
        <p:spPr>
          <a:xfrm>
            <a:off x="2975429" y="2034138"/>
            <a:ext cx="0" cy="1611543"/>
          </a:xfrm>
          <a:prstGeom prst="straightConnector1">
            <a:avLst/>
          </a:prstGeom>
          <a:noFill/>
          <a:ln cap="flat" cmpd="sng" w="9525">
            <a:solidFill>
              <a:schemeClr val="dk1"/>
            </a:solidFill>
            <a:prstDash val="solid"/>
            <a:miter lim="800000"/>
            <a:headEnd len="sm" w="sm" type="none"/>
            <a:tailEnd len="sm" w="sm" type="non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7" name="Shape 757"/>
        <p:cNvGrpSpPr/>
        <p:nvPr/>
      </p:nvGrpSpPr>
      <p:grpSpPr>
        <a:xfrm>
          <a:off x="0" y="0"/>
          <a:ext cx="0" cy="0"/>
          <a:chOff x="0" y="0"/>
          <a:chExt cx="0" cy="0"/>
        </a:xfrm>
      </p:grpSpPr>
      <p:sp>
        <p:nvSpPr>
          <p:cNvPr id="758" name="Google Shape;758;p32"/>
          <p:cNvSpPr txBox="1"/>
          <p:nvPr>
            <p:ph idx="1" type="body"/>
          </p:nvPr>
        </p:nvSpPr>
        <p:spPr>
          <a:xfrm>
            <a:off x="838202" y="957943"/>
            <a:ext cx="10515600" cy="521902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b="1" lang="en-US"/>
              <a:t>Refer to pedigree of DMD: </a:t>
            </a:r>
            <a:r>
              <a:rPr lang="en-US"/>
              <a:t>Determine the risk of couple (II-1, II-2) to give birth to affected child:</a:t>
            </a:r>
            <a:endParaRPr/>
          </a:p>
          <a:p>
            <a:pPr indent="-457200" lvl="1" marL="914400" rtl="0" algn="l">
              <a:lnSpc>
                <a:spcPct val="90000"/>
              </a:lnSpc>
              <a:spcBef>
                <a:spcPts val="500"/>
              </a:spcBef>
              <a:spcAft>
                <a:spcPts val="0"/>
              </a:spcAft>
              <a:buClr>
                <a:schemeClr val="dk1"/>
              </a:buClr>
              <a:buSzPts val="2400"/>
              <a:buFont typeface="Times New Roman"/>
              <a:buAutoNum type="alphaLcParenR"/>
            </a:pPr>
            <a:r>
              <a:rPr lang="en-US"/>
              <a:t>If the child’s gender is unknown</a:t>
            </a:r>
            <a:endParaRPr/>
          </a:p>
          <a:p>
            <a:pPr indent="-457200" lvl="1" marL="914400" rtl="0" algn="l">
              <a:lnSpc>
                <a:spcPct val="90000"/>
              </a:lnSpc>
              <a:spcBef>
                <a:spcPts val="500"/>
              </a:spcBef>
              <a:spcAft>
                <a:spcPts val="0"/>
              </a:spcAft>
              <a:buClr>
                <a:schemeClr val="dk1"/>
              </a:buClr>
              <a:buSzPts val="2400"/>
              <a:buFont typeface="Times New Roman"/>
              <a:buAutoNum type="alphaLcParenR"/>
            </a:pPr>
            <a:r>
              <a:rPr lang="en-US"/>
              <a:t>If the child is male</a:t>
            </a:r>
            <a:endParaRPr/>
          </a:p>
          <a:p>
            <a:pPr indent="-457200" lvl="1" marL="914400" rtl="0" algn="l">
              <a:lnSpc>
                <a:spcPct val="90000"/>
              </a:lnSpc>
              <a:spcBef>
                <a:spcPts val="500"/>
              </a:spcBef>
              <a:spcAft>
                <a:spcPts val="0"/>
              </a:spcAft>
              <a:buClr>
                <a:schemeClr val="dk1"/>
              </a:buClr>
              <a:buSzPts val="2400"/>
              <a:buFont typeface="Times New Roman"/>
              <a:buAutoNum type="alphaLcParenR"/>
            </a:pPr>
            <a:r>
              <a:rPr lang="en-US"/>
              <a:t>If the child is female</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 name="Shape 762"/>
        <p:cNvGrpSpPr/>
        <p:nvPr/>
      </p:nvGrpSpPr>
      <p:grpSpPr>
        <a:xfrm>
          <a:off x="0" y="0"/>
          <a:ext cx="0" cy="0"/>
          <a:chOff x="0" y="0"/>
          <a:chExt cx="0" cy="0"/>
        </a:xfrm>
      </p:grpSpPr>
      <p:sp>
        <p:nvSpPr>
          <p:cNvPr id="763" name="Google Shape;763;p33"/>
          <p:cNvSpPr txBox="1"/>
          <p:nvPr>
            <p:ph idx="1" type="body"/>
          </p:nvPr>
        </p:nvSpPr>
        <p:spPr>
          <a:xfrm>
            <a:off x="795999" y="35169"/>
            <a:ext cx="10515600" cy="6822831"/>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II-1: X</a:t>
            </a:r>
            <a:r>
              <a:rPr baseline="30000" lang="en-US"/>
              <a:t>N</a:t>
            </a:r>
            <a:r>
              <a:rPr lang="en-US"/>
              <a:t>Y since he is normal and the disease is X-linked so the phenotype of male reveals his genotype</a:t>
            </a:r>
            <a:endParaRPr/>
          </a:p>
          <a:p>
            <a:pPr indent="-228600" lvl="0" marL="228600" rtl="0" algn="l">
              <a:lnSpc>
                <a:spcPct val="90000"/>
              </a:lnSpc>
              <a:spcBef>
                <a:spcPts val="1000"/>
              </a:spcBef>
              <a:spcAft>
                <a:spcPts val="0"/>
              </a:spcAft>
              <a:buClr>
                <a:schemeClr val="dk1"/>
              </a:buClr>
              <a:buSzPts val="2800"/>
              <a:buChar char="•"/>
            </a:pPr>
            <a:r>
              <a:rPr lang="en-US"/>
              <a:t>II-2: probability to be X</a:t>
            </a:r>
            <a:r>
              <a:rPr baseline="30000" lang="en-US"/>
              <a:t>N</a:t>
            </a:r>
            <a:r>
              <a:rPr lang="en-US"/>
              <a:t>X</a:t>
            </a:r>
            <a:r>
              <a:rPr baseline="30000" lang="en-US"/>
              <a:t>d</a:t>
            </a:r>
            <a:r>
              <a:rPr lang="en-US"/>
              <a:t> = ½ since she is normal </a:t>
            </a:r>
            <a:r>
              <a:rPr b="1" lang="en-US"/>
              <a:t>female</a:t>
            </a:r>
            <a:r>
              <a:rPr lang="en-US"/>
              <a:t> having normal parents and affected brother who should have inherited X</a:t>
            </a:r>
            <a:r>
              <a:rPr baseline="30000" lang="en-US"/>
              <a:t>d</a:t>
            </a:r>
            <a:r>
              <a:rPr lang="en-US"/>
              <a:t> from his mother who should be X</a:t>
            </a:r>
            <a:r>
              <a:rPr baseline="30000" lang="en-US"/>
              <a:t>N</a:t>
            </a:r>
            <a:r>
              <a:rPr lang="en-US"/>
              <a:t>X</a:t>
            </a:r>
            <a:r>
              <a:rPr baseline="30000" lang="en-US"/>
              <a:t>d</a:t>
            </a:r>
            <a:r>
              <a:rPr lang="en-US"/>
              <a:t>.</a:t>
            </a:r>
            <a:endParaRPr/>
          </a:p>
          <a:p>
            <a:pPr indent="-50800" lvl="0" marL="228600" rtl="0" algn="l">
              <a:lnSpc>
                <a:spcPct val="90000"/>
              </a:lnSpc>
              <a:spcBef>
                <a:spcPts val="1000"/>
              </a:spcBef>
              <a:spcAft>
                <a:spcPts val="0"/>
              </a:spcAft>
              <a:buClr>
                <a:schemeClr val="dk1"/>
              </a:buClr>
              <a:buSzPts val="2800"/>
              <a:buNone/>
            </a:pPr>
            <a:r>
              <a:t/>
            </a:r>
            <a:endParaRPr/>
          </a:p>
          <a:p>
            <a:pPr indent="-50800" lvl="0" marL="228600" rtl="0" algn="l">
              <a:lnSpc>
                <a:spcPct val="90000"/>
              </a:lnSpc>
              <a:spcBef>
                <a:spcPts val="1000"/>
              </a:spcBef>
              <a:spcAft>
                <a:spcPts val="0"/>
              </a:spcAft>
              <a:buClr>
                <a:schemeClr val="dk1"/>
              </a:buClr>
              <a:buSzPts val="2800"/>
              <a:buNone/>
            </a:pPr>
            <a:r>
              <a:t/>
            </a:r>
            <a:endParaRPr/>
          </a:p>
          <a:p>
            <a:pPr indent="-50800" lvl="0" marL="228600" rtl="0" algn="l">
              <a:lnSpc>
                <a:spcPct val="90000"/>
              </a:lnSpc>
              <a:spcBef>
                <a:spcPts val="1000"/>
              </a:spcBef>
              <a:spcAft>
                <a:spcPts val="0"/>
              </a:spcAft>
              <a:buClr>
                <a:schemeClr val="dk1"/>
              </a:buClr>
              <a:buSzPts val="2800"/>
              <a:buNone/>
            </a:pPr>
            <a:r>
              <a:t/>
            </a:r>
            <a:endParaRPr/>
          </a:p>
          <a:p>
            <a:pPr indent="-228600" lvl="0" marL="228600" rtl="0" algn="l">
              <a:lnSpc>
                <a:spcPct val="90000"/>
              </a:lnSpc>
              <a:spcBef>
                <a:spcPts val="1000"/>
              </a:spcBef>
              <a:spcAft>
                <a:spcPts val="0"/>
              </a:spcAft>
              <a:buClr>
                <a:schemeClr val="dk1"/>
              </a:buClr>
              <a:buSzPts val="2800"/>
              <a:buChar char="•"/>
            </a:pPr>
            <a:r>
              <a:rPr lang="en-US"/>
              <a:t>Probability of having affected child: according to punnett square</a:t>
            </a:r>
            <a:endParaRPr/>
          </a:p>
          <a:p>
            <a:pPr indent="-50800" lvl="0" marL="228600" rtl="0" algn="l">
              <a:lnSpc>
                <a:spcPct val="90000"/>
              </a:lnSpc>
              <a:spcBef>
                <a:spcPts val="1000"/>
              </a:spcBef>
              <a:spcAft>
                <a:spcPts val="0"/>
              </a:spcAft>
              <a:buClr>
                <a:schemeClr val="dk1"/>
              </a:buClr>
              <a:buSzPts val="2800"/>
              <a:buNone/>
            </a:pPr>
            <a:r>
              <a:t/>
            </a:r>
            <a:endParaRPr/>
          </a:p>
          <a:p>
            <a:pPr indent="-50800" lvl="0" marL="228600" rtl="0" algn="l">
              <a:lnSpc>
                <a:spcPct val="90000"/>
              </a:lnSpc>
              <a:spcBef>
                <a:spcPts val="1000"/>
              </a:spcBef>
              <a:spcAft>
                <a:spcPts val="0"/>
              </a:spcAft>
              <a:buClr>
                <a:schemeClr val="dk1"/>
              </a:buClr>
              <a:buSzPts val="2800"/>
              <a:buNone/>
            </a:pPr>
            <a:r>
              <a:t/>
            </a:r>
            <a:endParaRPr/>
          </a:p>
          <a:p>
            <a:pPr indent="-228600" lvl="1" marL="685800" rtl="0" algn="l">
              <a:lnSpc>
                <a:spcPct val="90000"/>
              </a:lnSpc>
              <a:spcBef>
                <a:spcPts val="500"/>
              </a:spcBef>
              <a:spcAft>
                <a:spcPts val="0"/>
              </a:spcAft>
              <a:buClr>
                <a:schemeClr val="dk1"/>
              </a:buClr>
              <a:buSzPts val="2400"/>
              <a:buChar char="•"/>
            </a:pPr>
            <a:r>
              <a:rPr lang="en-US"/>
              <a:t>If gender is unknown: 1/4</a:t>
            </a:r>
            <a:endParaRPr/>
          </a:p>
          <a:p>
            <a:pPr indent="-228600" lvl="1" marL="685800" rtl="0" algn="l">
              <a:lnSpc>
                <a:spcPct val="90000"/>
              </a:lnSpc>
              <a:spcBef>
                <a:spcPts val="500"/>
              </a:spcBef>
              <a:spcAft>
                <a:spcPts val="0"/>
              </a:spcAft>
              <a:buClr>
                <a:schemeClr val="dk1"/>
              </a:buClr>
              <a:buSzPts val="2400"/>
              <a:buChar char="•"/>
            </a:pPr>
            <a:r>
              <a:rPr lang="en-US"/>
              <a:t>Among males: ½</a:t>
            </a:r>
            <a:endParaRPr/>
          </a:p>
          <a:p>
            <a:pPr indent="-228600" lvl="1" marL="685800" rtl="0" algn="l">
              <a:lnSpc>
                <a:spcPct val="90000"/>
              </a:lnSpc>
              <a:spcBef>
                <a:spcPts val="500"/>
              </a:spcBef>
              <a:spcAft>
                <a:spcPts val="0"/>
              </a:spcAft>
              <a:buClr>
                <a:schemeClr val="dk1"/>
              </a:buClr>
              <a:buSzPts val="2400"/>
              <a:buChar char="•"/>
            </a:pPr>
            <a:r>
              <a:rPr lang="en-US"/>
              <a:t>Among females: nil (since they should inherit X</a:t>
            </a:r>
            <a:r>
              <a:rPr baseline="30000" lang="en-US"/>
              <a:t>N</a:t>
            </a:r>
            <a:r>
              <a:rPr lang="en-US"/>
              <a:t> from their father so all females are normal)</a:t>
            </a:r>
            <a:endParaRPr/>
          </a:p>
          <a:p>
            <a:pPr indent="-50800" lvl="0" marL="228600" rtl="0" algn="l">
              <a:lnSpc>
                <a:spcPct val="90000"/>
              </a:lnSpc>
              <a:spcBef>
                <a:spcPts val="1000"/>
              </a:spcBef>
              <a:spcAft>
                <a:spcPts val="0"/>
              </a:spcAft>
              <a:buClr>
                <a:schemeClr val="dk1"/>
              </a:buClr>
              <a:buSzPts val="2800"/>
              <a:buNone/>
            </a:pPr>
            <a:r>
              <a:t/>
            </a:r>
            <a:endParaRPr/>
          </a:p>
          <a:p>
            <a:pPr indent="-50800" lvl="0" marL="228600" rtl="0" algn="l">
              <a:lnSpc>
                <a:spcPct val="90000"/>
              </a:lnSpc>
              <a:spcBef>
                <a:spcPts val="1000"/>
              </a:spcBef>
              <a:spcAft>
                <a:spcPts val="0"/>
              </a:spcAft>
              <a:buClr>
                <a:schemeClr val="dk1"/>
              </a:buClr>
              <a:buSzPts val="2800"/>
              <a:buNone/>
            </a:pPr>
            <a:r>
              <a:t/>
            </a:r>
            <a:endParaRPr/>
          </a:p>
          <a:p>
            <a:pPr indent="-50800" lvl="0" marL="228600" rtl="0" algn="l">
              <a:lnSpc>
                <a:spcPct val="90000"/>
              </a:lnSpc>
              <a:spcBef>
                <a:spcPts val="100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t/>
            </a:r>
            <a:endParaRPr/>
          </a:p>
          <a:p>
            <a:pPr indent="-50800" lvl="0" marL="228600" rtl="0" algn="l">
              <a:lnSpc>
                <a:spcPct val="90000"/>
              </a:lnSpc>
              <a:spcBef>
                <a:spcPts val="100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t/>
            </a:r>
            <a:endParaRPr/>
          </a:p>
        </p:txBody>
      </p:sp>
      <p:graphicFrame>
        <p:nvGraphicFramePr>
          <p:cNvPr id="764" name="Google Shape;764;p33"/>
          <p:cNvGraphicFramePr/>
          <p:nvPr/>
        </p:nvGraphicFramePr>
        <p:xfrm>
          <a:off x="1075396" y="2295247"/>
          <a:ext cx="3000000" cy="3000000"/>
        </p:xfrm>
        <a:graphic>
          <a:graphicData uri="http://schemas.openxmlformats.org/drawingml/2006/table">
            <a:tbl>
              <a:tblPr bandRow="1" firstRow="1">
                <a:noFill/>
                <a:tableStyleId>{932D2730-8787-492D-A3B1-9FBC55404D06}</a:tableStyleId>
              </a:tblPr>
              <a:tblGrid>
                <a:gridCol w="2709325"/>
                <a:gridCol w="2709325"/>
                <a:gridCol w="2709325"/>
              </a:tblGrid>
              <a:tr h="419825">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rPr lang="en-US" sz="1800"/>
                        <a:t>X</a:t>
                      </a:r>
                      <a:r>
                        <a:rPr baseline="30000" lang="en-US" sz="1800"/>
                        <a:t>N </a:t>
                      </a:r>
                      <a:r>
                        <a:rPr lang="en-US" sz="1800"/>
                        <a:t>1/2</a:t>
                      </a:r>
                      <a:endParaRPr sz="1800"/>
                    </a:p>
                  </a:txBody>
                  <a:tcPr marT="45725" marB="45725" marR="91450" marL="91450"/>
                </a:tc>
                <a:tc>
                  <a:txBody>
                    <a:bodyPr/>
                    <a:lstStyle/>
                    <a:p>
                      <a:pPr indent="0" lvl="0" marL="0" marR="0" rtl="0" algn="l">
                        <a:spcBef>
                          <a:spcPts val="0"/>
                        </a:spcBef>
                        <a:spcAft>
                          <a:spcPts val="0"/>
                        </a:spcAft>
                        <a:buNone/>
                      </a:pPr>
                      <a:r>
                        <a:rPr lang="en-US" sz="1800"/>
                        <a:t>X</a:t>
                      </a:r>
                      <a:r>
                        <a:rPr baseline="30000" lang="en-US" sz="1800"/>
                        <a:t>d</a:t>
                      </a:r>
                      <a:r>
                        <a:rPr lang="en-US" sz="1800"/>
                        <a:t> 1/2</a:t>
                      </a:r>
                      <a:endParaRPr sz="1800"/>
                    </a:p>
                  </a:txBody>
                  <a:tcPr marT="45725" marB="45725" marR="91450" marL="91450"/>
                </a:tc>
              </a:tr>
              <a:tr h="185425">
                <a:tc>
                  <a:txBody>
                    <a:bodyPr/>
                    <a:lstStyle/>
                    <a:p>
                      <a:pPr indent="0" lvl="0" marL="0" marR="0" rtl="0" algn="l">
                        <a:spcBef>
                          <a:spcPts val="0"/>
                        </a:spcBef>
                        <a:spcAft>
                          <a:spcPts val="0"/>
                        </a:spcAft>
                        <a:buNone/>
                      </a:pPr>
                      <a:r>
                        <a:rPr lang="en-US" sz="1800"/>
                        <a:t>X</a:t>
                      </a:r>
                      <a:r>
                        <a:rPr baseline="30000" lang="en-US" sz="1800"/>
                        <a:t>N</a:t>
                      </a:r>
                      <a:r>
                        <a:rPr lang="en-US" sz="1800"/>
                        <a:t>1/2</a:t>
                      </a:r>
                      <a:endParaRPr sz="1800"/>
                    </a:p>
                  </a:txBody>
                  <a:tcPr marT="45725" marB="45725" marR="91450" marL="91450"/>
                </a:tc>
                <a:tc>
                  <a:txBody>
                    <a:bodyPr/>
                    <a:lstStyle/>
                    <a:p>
                      <a:pPr indent="0" lvl="0" marL="0" marR="0" rtl="0" algn="l">
                        <a:spcBef>
                          <a:spcPts val="0"/>
                        </a:spcBef>
                        <a:spcAft>
                          <a:spcPts val="0"/>
                        </a:spcAft>
                        <a:buNone/>
                      </a:pPr>
                      <a:r>
                        <a:rPr lang="en-US" sz="1800"/>
                        <a:t>X</a:t>
                      </a:r>
                      <a:r>
                        <a:rPr baseline="30000" lang="en-US" sz="1800"/>
                        <a:t>N</a:t>
                      </a:r>
                      <a:r>
                        <a:rPr lang="en-US" sz="1800"/>
                        <a:t>X</a:t>
                      </a:r>
                      <a:r>
                        <a:rPr baseline="30000" lang="en-US" sz="1800"/>
                        <a:t>N</a:t>
                      </a:r>
                      <a:endParaRPr sz="1800"/>
                    </a:p>
                  </a:txBody>
                  <a:tcPr marT="45725" marB="45725" marR="91450" marL="91450"/>
                </a:tc>
                <a:tc>
                  <a:txBody>
                    <a:bodyPr/>
                    <a:lstStyle/>
                    <a:p>
                      <a:pPr indent="0" lvl="0" marL="0" marR="0" rtl="0" algn="l">
                        <a:spcBef>
                          <a:spcPts val="0"/>
                        </a:spcBef>
                        <a:spcAft>
                          <a:spcPts val="0"/>
                        </a:spcAft>
                        <a:buNone/>
                      </a:pPr>
                      <a:r>
                        <a:rPr lang="en-US" sz="1800"/>
                        <a:t>X</a:t>
                      </a:r>
                      <a:r>
                        <a:rPr baseline="30000" lang="en-US" sz="1800"/>
                        <a:t>N</a:t>
                      </a:r>
                      <a:r>
                        <a:rPr lang="en-US" sz="1800"/>
                        <a:t>X</a:t>
                      </a:r>
                      <a:r>
                        <a:rPr baseline="30000" lang="en-US" sz="1800"/>
                        <a:t>d</a:t>
                      </a:r>
                      <a:endParaRPr sz="1800"/>
                    </a:p>
                  </a:txBody>
                  <a:tcPr marT="45725" marB="45725" marR="91450" marL="91450"/>
                </a:tc>
              </a:tr>
              <a:tr h="185425">
                <a:tc>
                  <a:txBody>
                    <a:bodyPr/>
                    <a:lstStyle/>
                    <a:p>
                      <a:pPr indent="0" lvl="0" marL="0" marR="0" rtl="0" algn="l">
                        <a:spcBef>
                          <a:spcPts val="0"/>
                        </a:spcBef>
                        <a:spcAft>
                          <a:spcPts val="0"/>
                        </a:spcAft>
                        <a:buNone/>
                      </a:pPr>
                      <a:r>
                        <a:rPr lang="en-US" sz="1800"/>
                        <a:t>Y </a:t>
                      </a:r>
                      <a:r>
                        <a:rPr lang="en-US" sz="1800"/>
                        <a:t>1/2</a:t>
                      </a:r>
                      <a:endParaRPr sz="1800"/>
                    </a:p>
                  </a:txBody>
                  <a:tcPr marT="45725" marB="45725" marR="91450" marL="91450"/>
                </a:tc>
                <a:tc>
                  <a:txBody>
                    <a:bodyPr/>
                    <a:lstStyle/>
                    <a:p>
                      <a:pPr indent="0" lvl="0" marL="0" marR="0" rtl="0" algn="l">
                        <a:spcBef>
                          <a:spcPts val="0"/>
                        </a:spcBef>
                        <a:spcAft>
                          <a:spcPts val="0"/>
                        </a:spcAft>
                        <a:buNone/>
                      </a:pPr>
                      <a:r>
                        <a:rPr lang="en-US" sz="1800"/>
                        <a:t>X</a:t>
                      </a:r>
                      <a:r>
                        <a:rPr baseline="30000" lang="en-US" sz="1800"/>
                        <a:t>N</a:t>
                      </a:r>
                      <a:r>
                        <a:rPr lang="en-US" sz="1800"/>
                        <a:t>Y</a:t>
                      </a:r>
                      <a:endParaRPr sz="1800"/>
                    </a:p>
                  </a:txBody>
                  <a:tcPr marT="45725" marB="45725" marR="91450" marL="91450"/>
                </a:tc>
                <a:tc>
                  <a:txBody>
                    <a:bodyPr/>
                    <a:lstStyle/>
                    <a:p>
                      <a:pPr indent="0" lvl="0" marL="0" marR="0" rtl="0" algn="l">
                        <a:spcBef>
                          <a:spcPts val="0"/>
                        </a:spcBef>
                        <a:spcAft>
                          <a:spcPts val="0"/>
                        </a:spcAft>
                        <a:buNone/>
                      </a:pPr>
                      <a:r>
                        <a:rPr lang="en-US" sz="1800"/>
                        <a:t>X</a:t>
                      </a:r>
                      <a:r>
                        <a:rPr baseline="30000" lang="en-US" sz="1800"/>
                        <a:t>d</a:t>
                      </a:r>
                      <a:r>
                        <a:rPr lang="en-US" sz="1800"/>
                        <a:t>Y</a:t>
                      </a:r>
                      <a:endParaRPr sz="1800"/>
                    </a:p>
                  </a:txBody>
                  <a:tcPr marT="45725" marB="45725" marR="91450" marL="91450"/>
                </a:tc>
              </a:tr>
            </a:tbl>
          </a:graphicData>
        </a:graphic>
      </p:graphicFrame>
      <p:graphicFrame>
        <p:nvGraphicFramePr>
          <p:cNvPr id="765" name="Google Shape;765;p33"/>
          <p:cNvGraphicFramePr/>
          <p:nvPr/>
        </p:nvGraphicFramePr>
        <p:xfrm>
          <a:off x="1075396" y="4121702"/>
          <a:ext cx="3000000" cy="3000000"/>
        </p:xfrm>
        <a:graphic>
          <a:graphicData uri="http://schemas.openxmlformats.org/drawingml/2006/table">
            <a:tbl>
              <a:tblPr bandRow="1" firstRow="1">
                <a:noFill/>
                <a:tableStyleId>{932D2730-8787-492D-A3B1-9FBC55404D06}</a:tableStyleId>
              </a:tblPr>
              <a:tblGrid>
                <a:gridCol w="2709325"/>
                <a:gridCol w="2709325"/>
                <a:gridCol w="2709325"/>
              </a:tblGrid>
              <a:tr h="419825">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rPr lang="en-US" sz="1800"/>
                        <a:t>X</a:t>
                      </a:r>
                      <a:r>
                        <a:rPr baseline="30000" lang="en-US" sz="1800"/>
                        <a:t>N </a:t>
                      </a:r>
                      <a:r>
                        <a:rPr lang="en-US" sz="1800"/>
                        <a:t>1/2</a:t>
                      </a:r>
                      <a:endParaRPr sz="1800"/>
                    </a:p>
                  </a:txBody>
                  <a:tcPr marT="45725" marB="45725" marR="91450" marL="91450"/>
                </a:tc>
                <a:tc>
                  <a:txBody>
                    <a:bodyPr/>
                    <a:lstStyle/>
                    <a:p>
                      <a:pPr indent="0" lvl="0" marL="0" marR="0" rtl="0" algn="l">
                        <a:spcBef>
                          <a:spcPts val="0"/>
                        </a:spcBef>
                        <a:spcAft>
                          <a:spcPts val="0"/>
                        </a:spcAft>
                        <a:buNone/>
                      </a:pPr>
                      <a:r>
                        <a:rPr lang="en-US" sz="1800"/>
                        <a:t>X</a:t>
                      </a:r>
                      <a:r>
                        <a:rPr baseline="30000" lang="en-US" sz="1800"/>
                        <a:t>d</a:t>
                      </a:r>
                      <a:r>
                        <a:rPr lang="en-US" sz="1800"/>
                        <a:t> 1/2</a:t>
                      </a:r>
                      <a:endParaRPr sz="1800"/>
                    </a:p>
                  </a:txBody>
                  <a:tcPr marT="45725" marB="45725" marR="91450" marL="91450"/>
                </a:tc>
              </a:tr>
              <a:tr h="185425">
                <a:tc>
                  <a:txBody>
                    <a:bodyPr/>
                    <a:lstStyle/>
                    <a:p>
                      <a:pPr indent="0" lvl="0" marL="0" marR="0" rtl="0" algn="l">
                        <a:spcBef>
                          <a:spcPts val="0"/>
                        </a:spcBef>
                        <a:spcAft>
                          <a:spcPts val="0"/>
                        </a:spcAft>
                        <a:buNone/>
                      </a:pPr>
                      <a:r>
                        <a:rPr lang="en-US" sz="1800"/>
                        <a:t>X</a:t>
                      </a:r>
                      <a:r>
                        <a:rPr baseline="30000" lang="en-US" sz="1800"/>
                        <a:t>N</a:t>
                      </a:r>
                      <a:r>
                        <a:rPr lang="en-US" sz="1800"/>
                        <a:t>1/2</a:t>
                      </a:r>
                      <a:endParaRPr sz="1800"/>
                    </a:p>
                  </a:txBody>
                  <a:tcPr marT="45725" marB="45725" marR="91450" marL="91450"/>
                </a:tc>
                <a:tc>
                  <a:txBody>
                    <a:bodyPr/>
                    <a:lstStyle/>
                    <a:p>
                      <a:pPr indent="0" lvl="0" marL="0" marR="0" rtl="0" algn="l">
                        <a:spcBef>
                          <a:spcPts val="0"/>
                        </a:spcBef>
                        <a:spcAft>
                          <a:spcPts val="0"/>
                        </a:spcAft>
                        <a:buNone/>
                      </a:pPr>
                      <a:r>
                        <a:rPr lang="en-US" sz="1800"/>
                        <a:t>X</a:t>
                      </a:r>
                      <a:r>
                        <a:rPr baseline="30000" lang="en-US" sz="1800"/>
                        <a:t>N</a:t>
                      </a:r>
                      <a:r>
                        <a:rPr lang="en-US" sz="1800"/>
                        <a:t>X</a:t>
                      </a:r>
                      <a:r>
                        <a:rPr baseline="30000" lang="en-US" sz="1800"/>
                        <a:t>N </a:t>
                      </a:r>
                      <a:r>
                        <a:rPr lang="en-US" sz="1800"/>
                        <a:t>1/4</a:t>
                      </a:r>
                      <a:endParaRPr sz="1800"/>
                    </a:p>
                  </a:txBody>
                  <a:tcPr marT="45725" marB="45725" marR="91450" marL="91450"/>
                </a:tc>
                <a:tc>
                  <a:txBody>
                    <a:bodyPr/>
                    <a:lstStyle/>
                    <a:p>
                      <a:pPr indent="0" lvl="0" marL="0" marR="0" rtl="0" algn="l">
                        <a:lnSpc>
                          <a:spcPct val="100000"/>
                        </a:lnSpc>
                        <a:spcBef>
                          <a:spcPts val="0"/>
                        </a:spcBef>
                        <a:spcAft>
                          <a:spcPts val="0"/>
                        </a:spcAft>
                        <a:buClr>
                          <a:schemeClr val="dk1"/>
                        </a:buClr>
                        <a:buSzPts val="1800"/>
                        <a:buFont typeface="Times New Roman"/>
                        <a:buNone/>
                      </a:pPr>
                      <a:r>
                        <a:rPr lang="en-US" sz="1800"/>
                        <a:t>X</a:t>
                      </a:r>
                      <a:r>
                        <a:rPr baseline="30000" lang="en-US" sz="1800"/>
                        <a:t>N</a:t>
                      </a:r>
                      <a:r>
                        <a:rPr lang="en-US" sz="1800"/>
                        <a:t>X</a:t>
                      </a:r>
                      <a:r>
                        <a:rPr baseline="30000" lang="en-US" sz="1800"/>
                        <a:t>d </a:t>
                      </a:r>
                      <a:r>
                        <a:rPr lang="en-US" sz="1800"/>
                        <a:t>1/4</a:t>
                      </a:r>
                      <a:endParaRPr sz="1800"/>
                    </a:p>
                  </a:txBody>
                  <a:tcPr marT="45725" marB="45725" marR="91450" marL="91450"/>
                </a:tc>
              </a:tr>
              <a:tr h="185425">
                <a:tc>
                  <a:txBody>
                    <a:bodyPr/>
                    <a:lstStyle/>
                    <a:p>
                      <a:pPr indent="0" lvl="0" marL="0" marR="0" rtl="0" algn="l">
                        <a:spcBef>
                          <a:spcPts val="0"/>
                        </a:spcBef>
                        <a:spcAft>
                          <a:spcPts val="0"/>
                        </a:spcAft>
                        <a:buNone/>
                      </a:pPr>
                      <a:r>
                        <a:rPr lang="en-US" sz="1800"/>
                        <a:t>Y </a:t>
                      </a:r>
                      <a:r>
                        <a:rPr lang="en-US" sz="1800"/>
                        <a:t>1/2</a:t>
                      </a:r>
                      <a:endParaRPr sz="1800"/>
                    </a:p>
                  </a:txBody>
                  <a:tcPr marT="45725" marB="45725" marR="91450" marL="91450"/>
                </a:tc>
                <a:tc>
                  <a:txBody>
                    <a:bodyPr/>
                    <a:lstStyle/>
                    <a:p>
                      <a:pPr indent="0" lvl="0" marL="0" marR="0" rtl="0" algn="l">
                        <a:lnSpc>
                          <a:spcPct val="100000"/>
                        </a:lnSpc>
                        <a:spcBef>
                          <a:spcPts val="0"/>
                        </a:spcBef>
                        <a:spcAft>
                          <a:spcPts val="0"/>
                        </a:spcAft>
                        <a:buClr>
                          <a:schemeClr val="dk1"/>
                        </a:buClr>
                        <a:buSzPts val="1800"/>
                        <a:buFont typeface="Times New Roman"/>
                        <a:buNone/>
                      </a:pPr>
                      <a:r>
                        <a:rPr lang="en-US" sz="1800"/>
                        <a:t>X</a:t>
                      </a:r>
                      <a:r>
                        <a:rPr baseline="30000" lang="en-US" sz="1800"/>
                        <a:t>N</a:t>
                      </a:r>
                      <a:r>
                        <a:rPr lang="en-US" sz="1800"/>
                        <a:t>Y 1/4</a:t>
                      </a:r>
                      <a:endParaRPr sz="1800"/>
                    </a:p>
                  </a:txBody>
                  <a:tcPr marT="45725" marB="45725" marR="91450" marL="91450"/>
                </a:tc>
                <a:tc>
                  <a:txBody>
                    <a:bodyPr/>
                    <a:lstStyle/>
                    <a:p>
                      <a:pPr indent="0" lvl="0" marL="0" marR="0" rtl="0" algn="l">
                        <a:lnSpc>
                          <a:spcPct val="100000"/>
                        </a:lnSpc>
                        <a:spcBef>
                          <a:spcPts val="0"/>
                        </a:spcBef>
                        <a:spcAft>
                          <a:spcPts val="0"/>
                        </a:spcAft>
                        <a:buClr>
                          <a:schemeClr val="dk1"/>
                        </a:buClr>
                        <a:buSzPts val="1800"/>
                        <a:buFont typeface="Times New Roman"/>
                        <a:buNone/>
                      </a:pPr>
                      <a:r>
                        <a:rPr lang="en-US" sz="1800"/>
                        <a:t>X</a:t>
                      </a:r>
                      <a:r>
                        <a:rPr baseline="30000" lang="en-US" sz="1800"/>
                        <a:t>d</a:t>
                      </a:r>
                      <a:r>
                        <a:rPr lang="en-US" sz="1800"/>
                        <a:t>Y 1/4</a:t>
                      </a:r>
                      <a:endParaRPr sz="1800"/>
                    </a:p>
                  </a:txBody>
                  <a:tcPr marT="45725" marB="45725" marR="91450" marL="91450"/>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sp>
        <p:nvSpPr>
          <p:cNvPr id="770" name="Google Shape;770;p34"/>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5400"/>
              <a:buFont typeface="Times New Roman"/>
              <a:buNone/>
            </a:pPr>
            <a:r>
              <a:rPr lang="en-US" sz="5400"/>
              <a:t>Determination of gene location if</a:t>
            </a:r>
            <a:br>
              <a:rPr lang="en-US" sz="5400"/>
            </a:br>
            <a:r>
              <a:rPr lang="en-US" sz="5400"/>
              <a:t>Disease is Dominant</a:t>
            </a:r>
            <a:endParaRPr sz="5400"/>
          </a:p>
        </p:txBody>
      </p:sp>
      <p:sp>
        <p:nvSpPr>
          <p:cNvPr id="771" name="Google Shape;771;p34"/>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2400"/>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35"/>
          <p:cNvSpPr txBox="1"/>
          <p:nvPr>
            <p:ph type="title"/>
          </p:nvPr>
        </p:nvSpPr>
        <p:spPr>
          <a:xfrm>
            <a:off x="569796" y="136400"/>
            <a:ext cx="11622204"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Times New Roman"/>
              <a:buNone/>
            </a:pPr>
            <a:r>
              <a:rPr lang="en-US"/>
              <a:t>If disease is dominant </a:t>
            </a:r>
            <a:br>
              <a:rPr lang="en-US"/>
            </a:br>
            <a:r>
              <a:rPr lang="en-US"/>
              <a:t>(X-linked characteristics and denying)</a:t>
            </a:r>
            <a:endParaRPr/>
          </a:p>
        </p:txBody>
      </p:sp>
      <p:sp>
        <p:nvSpPr>
          <p:cNvPr id="777" name="Google Shape;777;p35"/>
          <p:cNvSpPr txBox="1"/>
          <p:nvPr/>
        </p:nvSpPr>
        <p:spPr>
          <a:xfrm rot="-5400000">
            <a:off x="-50066" y="3659445"/>
            <a:ext cx="1683327"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X linked</a:t>
            </a:r>
            <a:endParaRPr/>
          </a:p>
        </p:txBody>
      </p:sp>
      <p:sp>
        <p:nvSpPr>
          <p:cNvPr id="778" name="Google Shape;778;p35"/>
          <p:cNvSpPr txBox="1"/>
          <p:nvPr/>
        </p:nvSpPr>
        <p:spPr>
          <a:xfrm>
            <a:off x="2486573" y="1506026"/>
            <a:ext cx="246756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Characteristic</a:t>
            </a:r>
            <a:endParaRPr/>
          </a:p>
        </p:txBody>
      </p:sp>
      <p:sp>
        <p:nvSpPr>
          <p:cNvPr id="779" name="Google Shape;779;p35"/>
          <p:cNvSpPr txBox="1"/>
          <p:nvPr/>
        </p:nvSpPr>
        <p:spPr>
          <a:xfrm>
            <a:off x="2505727" y="2481401"/>
            <a:ext cx="3172371" cy="255454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Affected father has all his daughters affected!</a:t>
            </a:r>
            <a:endParaRPr/>
          </a:p>
          <a:p>
            <a:pPr indent="0" lvl="0" marL="0" marR="0" rtl="0" algn="l">
              <a:spcBef>
                <a:spcPts val="0"/>
              </a:spcBef>
              <a:spcAft>
                <a:spcPts val="0"/>
              </a:spcAft>
              <a:buNone/>
            </a:pPr>
            <a:r>
              <a:t/>
            </a:r>
            <a:endParaRPr sz="20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Affected son should have affected mother </a:t>
            </a:r>
            <a:endParaRPr/>
          </a:p>
          <a:p>
            <a:pPr indent="0" lvl="0" marL="0" marR="0" rtl="0" algn="l">
              <a:spcBef>
                <a:spcPts val="0"/>
              </a:spcBef>
              <a:spcAft>
                <a:spcPts val="0"/>
              </a:spcAft>
              <a:buNone/>
            </a:pPr>
            <a:r>
              <a:t/>
            </a:r>
            <a:endParaRPr sz="20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Normal mother should have all her sons normal.</a:t>
            </a:r>
            <a:endParaRPr sz="2000">
              <a:solidFill>
                <a:schemeClr val="dk1"/>
              </a:solidFill>
              <a:latin typeface="Times New Roman"/>
              <a:ea typeface="Times New Roman"/>
              <a:cs typeface="Times New Roman"/>
              <a:sym typeface="Times New Roman"/>
            </a:endParaRPr>
          </a:p>
        </p:txBody>
      </p:sp>
      <p:sp>
        <p:nvSpPr>
          <p:cNvPr id="780" name="Google Shape;780;p35"/>
          <p:cNvSpPr txBox="1"/>
          <p:nvPr/>
        </p:nvSpPr>
        <p:spPr>
          <a:xfrm>
            <a:off x="7096038" y="1506026"/>
            <a:ext cx="2689407"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How to Deny</a:t>
            </a:r>
            <a:endParaRPr/>
          </a:p>
        </p:txBody>
      </p:sp>
      <p:sp>
        <p:nvSpPr>
          <p:cNvPr id="781" name="Google Shape;781;p35"/>
          <p:cNvSpPr txBox="1"/>
          <p:nvPr/>
        </p:nvSpPr>
        <p:spPr>
          <a:xfrm>
            <a:off x="6691630" y="2015899"/>
            <a:ext cx="466217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Look for normal father and affected daughter</a:t>
            </a:r>
            <a:endParaRPr/>
          </a:p>
        </p:txBody>
      </p:sp>
      <p:sp>
        <p:nvSpPr>
          <p:cNvPr id="782" name="Google Shape;782;p35"/>
          <p:cNvSpPr txBox="1"/>
          <p:nvPr/>
        </p:nvSpPr>
        <p:spPr>
          <a:xfrm>
            <a:off x="7775617" y="2638625"/>
            <a:ext cx="4084287"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Daughter is normal should be X</a:t>
            </a:r>
            <a:r>
              <a:rPr baseline="30000" lang="en-US" sz="1800">
                <a:solidFill>
                  <a:schemeClr val="dk1"/>
                </a:solidFill>
                <a:latin typeface="Times New Roman"/>
                <a:ea typeface="Times New Roman"/>
                <a:cs typeface="Times New Roman"/>
                <a:sym typeface="Times New Roman"/>
              </a:rPr>
              <a:t>n </a:t>
            </a:r>
            <a:r>
              <a:rPr lang="en-US" sz="1800">
                <a:solidFill>
                  <a:schemeClr val="dk1"/>
                </a:solidFill>
                <a:latin typeface="Times New Roman"/>
                <a:ea typeface="Times New Roman"/>
                <a:cs typeface="Times New Roman"/>
                <a:sym typeface="Times New Roman"/>
              </a:rPr>
              <a:t>X</a:t>
            </a:r>
            <a:r>
              <a:rPr baseline="30000" lang="en-US" sz="1800">
                <a:solidFill>
                  <a:schemeClr val="dk1"/>
                </a:solidFill>
                <a:latin typeface="Times New Roman"/>
                <a:ea typeface="Times New Roman"/>
                <a:cs typeface="Times New Roman"/>
                <a:sym typeface="Times New Roman"/>
              </a:rPr>
              <a:t>n</a:t>
            </a:r>
            <a:r>
              <a:rPr lang="en-US" sz="1800">
                <a:solidFill>
                  <a:schemeClr val="dk1"/>
                </a:solidFill>
                <a:latin typeface="Times New Roman"/>
                <a:ea typeface="Times New Roman"/>
                <a:cs typeface="Times New Roman"/>
                <a:sym typeface="Times New Roman"/>
              </a:rPr>
              <a:t> should inherit X</a:t>
            </a:r>
            <a:r>
              <a:rPr baseline="30000" lang="en-US" sz="1800">
                <a:solidFill>
                  <a:schemeClr val="dk1"/>
                </a:solidFill>
                <a:latin typeface="Times New Roman"/>
                <a:ea typeface="Times New Roman"/>
                <a:cs typeface="Times New Roman"/>
                <a:sym typeface="Times New Roman"/>
              </a:rPr>
              <a:t>n</a:t>
            </a:r>
            <a:r>
              <a:rPr lang="en-US" sz="1800">
                <a:solidFill>
                  <a:schemeClr val="dk1"/>
                </a:solidFill>
                <a:latin typeface="Times New Roman"/>
                <a:ea typeface="Times New Roman"/>
                <a:cs typeface="Times New Roman"/>
                <a:sym typeface="Times New Roman"/>
              </a:rPr>
              <a:t> from her father whose genotype should be X</a:t>
            </a:r>
            <a:r>
              <a:rPr baseline="30000" lang="en-US" sz="1800">
                <a:solidFill>
                  <a:schemeClr val="dk1"/>
                </a:solidFill>
                <a:latin typeface="Times New Roman"/>
                <a:ea typeface="Times New Roman"/>
                <a:cs typeface="Times New Roman"/>
                <a:sym typeface="Times New Roman"/>
              </a:rPr>
              <a:t>n</a:t>
            </a:r>
            <a:r>
              <a:rPr lang="en-US" sz="1800">
                <a:solidFill>
                  <a:schemeClr val="dk1"/>
                </a:solidFill>
                <a:latin typeface="Times New Roman"/>
                <a:ea typeface="Times New Roman"/>
                <a:cs typeface="Times New Roman"/>
                <a:sym typeface="Times New Roman"/>
              </a:rPr>
              <a:t>Y who should be normal which is not the case</a:t>
            </a:r>
            <a:endParaRPr/>
          </a:p>
        </p:txBody>
      </p:sp>
      <p:sp>
        <p:nvSpPr>
          <p:cNvPr id="783" name="Google Shape;783;p35"/>
          <p:cNvSpPr txBox="1"/>
          <p:nvPr/>
        </p:nvSpPr>
        <p:spPr>
          <a:xfrm>
            <a:off x="7914208" y="5147284"/>
            <a:ext cx="3945696"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mother is normal should be X</a:t>
            </a:r>
            <a:r>
              <a:rPr baseline="30000" lang="en-US" sz="1800">
                <a:solidFill>
                  <a:schemeClr val="dk1"/>
                </a:solidFill>
                <a:latin typeface="Times New Roman"/>
                <a:ea typeface="Times New Roman"/>
                <a:cs typeface="Times New Roman"/>
                <a:sym typeface="Times New Roman"/>
              </a:rPr>
              <a:t>n</a:t>
            </a:r>
            <a:r>
              <a:rPr lang="en-US" sz="1800">
                <a:solidFill>
                  <a:schemeClr val="dk1"/>
                </a:solidFill>
                <a:latin typeface="Times New Roman"/>
                <a:ea typeface="Times New Roman"/>
                <a:cs typeface="Times New Roman"/>
                <a:sym typeface="Times New Roman"/>
              </a:rPr>
              <a:t>X</a:t>
            </a:r>
            <a:r>
              <a:rPr baseline="30000" lang="en-US" sz="1800">
                <a:solidFill>
                  <a:schemeClr val="dk1"/>
                </a:solidFill>
                <a:latin typeface="Times New Roman"/>
                <a:ea typeface="Times New Roman"/>
                <a:cs typeface="Times New Roman"/>
                <a:sym typeface="Times New Roman"/>
              </a:rPr>
              <a:t>n</a:t>
            </a:r>
            <a:r>
              <a:rPr lang="en-US" sz="1800">
                <a:solidFill>
                  <a:schemeClr val="dk1"/>
                </a:solidFill>
                <a:latin typeface="Times New Roman"/>
                <a:ea typeface="Times New Roman"/>
                <a:cs typeface="Times New Roman"/>
                <a:sym typeface="Times New Roman"/>
              </a:rPr>
              <a:t> should give her son X</a:t>
            </a:r>
            <a:r>
              <a:rPr baseline="30000" lang="en-US" sz="1800">
                <a:solidFill>
                  <a:schemeClr val="dk1"/>
                </a:solidFill>
                <a:latin typeface="Times New Roman"/>
                <a:ea typeface="Times New Roman"/>
                <a:cs typeface="Times New Roman"/>
                <a:sym typeface="Times New Roman"/>
              </a:rPr>
              <a:t>n</a:t>
            </a:r>
            <a:r>
              <a:rPr lang="en-US" sz="1800">
                <a:solidFill>
                  <a:schemeClr val="dk1"/>
                </a:solidFill>
                <a:latin typeface="Times New Roman"/>
                <a:ea typeface="Times New Roman"/>
                <a:cs typeface="Times New Roman"/>
                <a:sym typeface="Times New Roman"/>
              </a:rPr>
              <a:t> whose genotype should be X</a:t>
            </a:r>
            <a:r>
              <a:rPr baseline="30000" lang="en-US" sz="1800">
                <a:solidFill>
                  <a:schemeClr val="dk1"/>
                </a:solidFill>
                <a:latin typeface="Times New Roman"/>
                <a:ea typeface="Times New Roman"/>
                <a:cs typeface="Times New Roman"/>
                <a:sym typeface="Times New Roman"/>
              </a:rPr>
              <a:t>n</a:t>
            </a:r>
            <a:r>
              <a:rPr lang="en-US" sz="1800">
                <a:solidFill>
                  <a:schemeClr val="dk1"/>
                </a:solidFill>
                <a:latin typeface="Times New Roman"/>
                <a:ea typeface="Times New Roman"/>
                <a:cs typeface="Times New Roman"/>
                <a:sym typeface="Times New Roman"/>
              </a:rPr>
              <a:t>Y who should be normal which is not the case</a:t>
            </a:r>
            <a:endParaRPr/>
          </a:p>
        </p:txBody>
      </p:sp>
      <p:sp>
        <p:nvSpPr>
          <p:cNvPr id="784" name="Google Shape;784;p35"/>
          <p:cNvSpPr txBox="1"/>
          <p:nvPr/>
        </p:nvSpPr>
        <p:spPr>
          <a:xfrm>
            <a:off x="6925238" y="4675595"/>
            <a:ext cx="442856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Look for affected mother and normal son</a:t>
            </a:r>
            <a:endParaRPr/>
          </a:p>
        </p:txBody>
      </p:sp>
      <p:cxnSp>
        <p:nvCxnSpPr>
          <p:cNvPr id="785" name="Google Shape;785;p35"/>
          <p:cNvCxnSpPr/>
          <p:nvPr/>
        </p:nvCxnSpPr>
        <p:spPr>
          <a:xfrm flipH="1" rot="10800000">
            <a:off x="1760561" y="2041950"/>
            <a:ext cx="10431439" cy="31791"/>
          </a:xfrm>
          <a:prstGeom prst="straightConnector1">
            <a:avLst/>
          </a:prstGeom>
          <a:noFill/>
          <a:ln cap="flat" cmpd="sng" w="9525">
            <a:solidFill>
              <a:schemeClr val="dk1"/>
            </a:solidFill>
            <a:prstDash val="solid"/>
            <a:miter lim="800000"/>
            <a:headEnd len="sm" w="sm" type="none"/>
            <a:tailEnd len="sm" w="sm" type="none"/>
          </a:ln>
        </p:spPr>
      </p:cxnSp>
      <p:cxnSp>
        <p:nvCxnSpPr>
          <p:cNvPr id="786" name="Google Shape;786;p35"/>
          <p:cNvCxnSpPr/>
          <p:nvPr/>
        </p:nvCxnSpPr>
        <p:spPr>
          <a:xfrm>
            <a:off x="5678098" y="1486552"/>
            <a:ext cx="0" cy="5329827"/>
          </a:xfrm>
          <a:prstGeom prst="straightConnector1">
            <a:avLst/>
          </a:prstGeom>
          <a:noFill/>
          <a:ln cap="flat" cmpd="sng" w="9525">
            <a:solidFill>
              <a:schemeClr val="dk1"/>
            </a:solidFill>
            <a:prstDash val="solid"/>
            <a:miter lim="800000"/>
            <a:headEnd len="sm" w="sm" type="none"/>
            <a:tailEnd len="sm" w="sm" type="none"/>
          </a:ln>
        </p:spPr>
      </p:cxnSp>
      <p:cxnSp>
        <p:nvCxnSpPr>
          <p:cNvPr id="787" name="Google Shape;787;p35"/>
          <p:cNvCxnSpPr/>
          <p:nvPr/>
        </p:nvCxnSpPr>
        <p:spPr>
          <a:xfrm>
            <a:off x="5678098" y="4675595"/>
            <a:ext cx="6513902" cy="0"/>
          </a:xfrm>
          <a:prstGeom prst="straightConnector1">
            <a:avLst/>
          </a:prstGeom>
          <a:noFill/>
          <a:ln cap="flat" cmpd="sng" w="9525">
            <a:solidFill>
              <a:schemeClr val="dk1"/>
            </a:solidFill>
            <a:prstDash val="solid"/>
            <a:miter lim="800000"/>
            <a:headEnd len="sm" w="sm" type="none"/>
            <a:tailEnd len="sm" w="sm" type="none"/>
          </a:ln>
        </p:spPr>
      </p:cxnSp>
      <p:grpSp>
        <p:nvGrpSpPr>
          <p:cNvPr id="788" name="Google Shape;788;p35"/>
          <p:cNvGrpSpPr/>
          <p:nvPr/>
        </p:nvGrpSpPr>
        <p:grpSpPr>
          <a:xfrm>
            <a:off x="6006858" y="5113906"/>
            <a:ext cx="1440000" cy="1080000"/>
            <a:chOff x="1176600" y="4316852"/>
            <a:chExt cx="2458900" cy="1614351"/>
          </a:xfrm>
        </p:grpSpPr>
        <p:cxnSp>
          <p:nvCxnSpPr>
            <p:cNvPr id="789" name="Google Shape;789;p35"/>
            <p:cNvCxnSpPr/>
            <p:nvPr/>
          </p:nvCxnSpPr>
          <p:spPr>
            <a:xfrm>
              <a:off x="1752600" y="4622853"/>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790" name="Google Shape;790;p35"/>
            <p:cNvCxnSpPr/>
            <p:nvPr/>
          </p:nvCxnSpPr>
          <p:spPr>
            <a:xfrm>
              <a:off x="2260600" y="4622853"/>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791" name="Google Shape;791;p35"/>
            <p:cNvCxnSpPr/>
            <p:nvPr/>
          </p:nvCxnSpPr>
          <p:spPr>
            <a:xfrm>
              <a:off x="1371600" y="5003853"/>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792" name="Google Shape;792;p35"/>
            <p:cNvCxnSpPr/>
            <p:nvPr/>
          </p:nvCxnSpPr>
          <p:spPr>
            <a:xfrm>
              <a:off x="1371600" y="5003853"/>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793" name="Google Shape;793;p35"/>
            <p:cNvCxnSpPr/>
            <p:nvPr/>
          </p:nvCxnSpPr>
          <p:spPr>
            <a:xfrm>
              <a:off x="2266950" y="5010203"/>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794" name="Google Shape;794;p35"/>
            <p:cNvCxnSpPr/>
            <p:nvPr/>
          </p:nvCxnSpPr>
          <p:spPr>
            <a:xfrm>
              <a:off x="3365500" y="5003853"/>
              <a:ext cx="6350" cy="381000"/>
            </a:xfrm>
            <a:prstGeom prst="straightConnector1">
              <a:avLst/>
            </a:prstGeom>
            <a:noFill/>
            <a:ln cap="flat" cmpd="sng" w="9525">
              <a:solidFill>
                <a:schemeClr val="dk1"/>
              </a:solidFill>
              <a:prstDash val="solid"/>
              <a:miter lim="800000"/>
              <a:headEnd len="sm" w="sm" type="none"/>
              <a:tailEnd len="sm" w="sm" type="none"/>
            </a:ln>
          </p:spPr>
        </p:cxnSp>
        <p:sp>
          <p:nvSpPr>
            <p:cNvPr id="795" name="Google Shape;795;p35"/>
            <p:cNvSpPr/>
            <p:nvPr/>
          </p:nvSpPr>
          <p:spPr>
            <a:xfrm>
              <a:off x="1176600" y="4316852"/>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796" name="Google Shape;796;p35"/>
            <p:cNvSpPr/>
            <p:nvPr/>
          </p:nvSpPr>
          <p:spPr>
            <a:xfrm>
              <a:off x="3095500" y="5391203"/>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grpSp>
        <p:nvGrpSpPr>
          <p:cNvPr id="797" name="Google Shape;797;p35"/>
          <p:cNvGrpSpPr/>
          <p:nvPr/>
        </p:nvGrpSpPr>
        <p:grpSpPr>
          <a:xfrm>
            <a:off x="6048093" y="2642198"/>
            <a:ext cx="1440000" cy="1080000"/>
            <a:chOff x="1187200" y="2594451"/>
            <a:chExt cx="1746388" cy="1332167"/>
          </a:xfrm>
        </p:grpSpPr>
        <p:grpSp>
          <p:nvGrpSpPr>
            <p:cNvPr id="798" name="Google Shape;798;p35"/>
            <p:cNvGrpSpPr/>
            <p:nvPr/>
          </p:nvGrpSpPr>
          <p:grpSpPr>
            <a:xfrm>
              <a:off x="1187200" y="2594451"/>
              <a:ext cx="1746388" cy="1332167"/>
              <a:chOff x="1187200" y="2318619"/>
              <a:chExt cx="2146550" cy="1607999"/>
            </a:xfrm>
          </p:grpSpPr>
          <p:cxnSp>
            <p:nvCxnSpPr>
              <p:cNvPr id="799" name="Google Shape;799;p35"/>
              <p:cNvCxnSpPr/>
              <p:nvPr/>
            </p:nvCxnSpPr>
            <p:spPr>
              <a:xfrm>
                <a:off x="1720850" y="2588619"/>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800" name="Google Shape;800;p35"/>
              <p:cNvCxnSpPr/>
              <p:nvPr/>
            </p:nvCxnSpPr>
            <p:spPr>
              <a:xfrm>
                <a:off x="1339850" y="2969619"/>
                <a:ext cx="1993900" cy="0"/>
              </a:xfrm>
              <a:prstGeom prst="straightConnector1">
                <a:avLst/>
              </a:prstGeom>
              <a:noFill/>
              <a:ln cap="flat" cmpd="sng" w="9525">
                <a:solidFill>
                  <a:schemeClr val="dk1"/>
                </a:solidFill>
                <a:prstDash val="solid"/>
                <a:miter lim="800000"/>
                <a:headEnd len="sm" w="sm" type="none"/>
                <a:tailEnd len="sm" w="sm" type="none"/>
              </a:ln>
            </p:spPr>
          </p:cxnSp>
          <p:sp>
            <p:nvSpPr>
              <p:cNvPr id="801" name="Google Shape;801;p35"/>
              <p:cNvSpPr/>
              <p:nvPr/>
            </p:nvSpPr>
            <p:spPr>
              <a:xfrm>
                <a:off x="1939525" y="3350618"/>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802" name="Google Shape;802;p35"/>
              <p:cNvSpPr/>
              <p:nvPr/>
            </p:nvSpPr>
            <p:spPr>
              <a:xfrm>
                <a:off x="1187200" y="2318619"/>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cxnSp>
          <p:nvCxnSpPr>
            <p:cNvPr id="803" name="Google Shape;803;p35"/>
            <p:cNvCxnSpPr/>
            <p:nvPr/>
          </p:nvCxnSpPr>
          <p:spPr>
            <a:xfrm>
              <a:off x="1316198" y="3133725"/>
              <a:ext cx="0" cy="314325"/>
            </a:xfrm>
            <a:prstGeom prst="straightConnector1">
              <a:avLst/>
            </a:prstGeom>
            <a:noFill/>
            <a:ln cap="flat" cmpd="sng" w="9525">
              <a:solidFill>
                <a:schemeClr val="dk1"/>
              </a:solidFill>
              <a:prstDash val="solid"/>
              <a:miter lim="800000"/>
              <a:headEnd len="sm" w="sm" type="none"/>
              <a:tailEnd len="sm" w="sm" type="none"/>
            </a:ln>
          </p:spPr>
        </p:cxnSp>
        <p:cxnSp>
          <p:nvCxnSpPr>
            <p:cNvPr id="804" name="Google Shape;804;p35"/>
            <p:cNvCxnSpPr/>
            <p:nvPr/>
          </p:nvCxnSpPr>
          <p:spPr>
            <a:xfrm>
              <a:off x="2933588" y="3140360"/>
              <a:ext cx="0" cy="314325"/>
            </a:xfrm>
            <a:prstGeom prst="straightConnector1">
              <a:avLst/>
            </a:prstGeom>
            <a:noFill/>
            <a:ln cap="flat" cmpd="sng" w="9525">
              <a:solidFill>
                <a:schemeClr val="dk1"/>
              </a:solidFill>
              <a:prstDash val="solid"/>
              <a:miter lim="800000"/>
              <a:headEnd len="sm" w="sm" type="none"/>
              <a:tailEnd len="sm" w="sm" type="none"/>
            </a:ln>
          </p:spPr>
        </p:cxnSp>
      </p:grpSp>
      <p:cxnSp>
        <p:nvCxnSpPr>
          <p:cNvPr id="805" name="Google Shape;805;p35"/>
          <p:cNvCxnSpPr>
            <a:stCxn id="801" idx="0"/>
          </p:cNvCxnSpPr>
          <p:nvPr/>
        </p:nvCxnSpPr>
        <p:spPr>
          <a:xfrm flipH="1" rot="10800000">
            <a:off x="6745989" y="2823532"/>
            <a:ext cx="5400" cy="511800"/>
          </a:xfrm>
          <a:prstGeom prst="straightConnector1">
            <a:avLst/>
          </a:prstGeom>
          <a:noFill/>
          <a:ln cap="flat" cmpd="sng" w="9525">
            <a:solidFill>
              <a:schemeClr val="dk1"/>
            </a:solidFill>
            <a:prstDash val="solid"/>
            <a:miter lim="800000"/>
            <a:headEnd len="sm" w="sm" type="none"/>
            <a:tailEnd len="sm" w="sm" type="none"/>
          </a:ln>
        </p:spPr>
      </p:cxn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0" name="Shape 810"/>
        <p:cNvGrpSpPr/>
        <p:nvPr/>
      </p:nvGrpSpPr>
      <p:grpSpPr>
        <a:xfrm>
          <a:off x="0" y="0"/>
          <a:ext cx="0" cy="0"/>
          <a:chOff x="0" y="0"/>
          <a:chExt cx="0" cy="0"/>
        </a:xfrm>
      </p:grpSpPr>
      <p:sp>
        <p:nvSpPr>
          <p:cNvPr id="811" name="Google Shape;811;p36"/>
          <p:cNvSpPr txBox="1"/>
          <p:nvPr/>
        </p:nvSpPr>
        <p:spPr>
          <a:xfrm rot="-5400000">
            <a:off x="297180" y="4112617"/>
            <a:ext cx="1683327"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Y linked</a:t>
            </a:r>
            <a:endParaRPr/>
          </a:p>
        </p:txBody>
      </p:sp>
      <p:sp>
        <p:nvSpPr>
          <p:cNvPr id="812" name="Google Shape;812;p36"/>
          <p:cNvSpPr txBox="1"/>
          <p:nvPr/>
        </p:nvSpPr>
        <p:spPr>
          <a:xfrm>
            <a:off x="2486573" y="1506026"/>
            <a:ext cx="246756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Characteristic</a:t>
            </a:r>
            <a:endParaRPr/>
          </a:p>
        </p:txBody>
      </p:sp>
      <p:sp>
        <p:nvSpPr>
          <p:cNvPr id="813" name="Google Shape;813;p36"/>
          <p:cNvSpPr txBox="1"/>
          <p:nvPr/>
        </p:nvSpPr>
        <p:spPr>
          <a:xfrm>
            <a:off x="2505727" y="2481401"/>
            <a:ext cx="3172371" cy="163121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Every affected father should have all his sons affected</a:t>
            </a:r>
            <a:endParaRPr/>
          </a:p>
          <a:p>
            <a:pPr indent="0" lvl="0" marL="0" marR="0" rtl="0" algn="l">
              <a:spcBef>
                <a:spcPts val="0"/>
              </a:spcBef>
              <a:spcAft>
                <a:spcPts val="0"/>
              </a:spcAft>
              <a:buNone/>
            </a:pPr>
            <a:r>
              <a:t/>
            </a:r>
            <a:endParaRPr sz="20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No females should be affected</a:t>
            </a:r>
            <a:endParaRPr sz="2000">
              <a:solidFill>
                <a:schemeClr val="dk1"/>
              </a:solidFill>
              <a:latin typeface="Times New Roman"/>
              <a:ea typeface="Times New Roman"/>
              <a:cs typeface="Times New Roman"/>
              <a:sym typeface="Times New Roman"/>
            </a:endParaRPr>
          </a:p>
        </p:txBody>
      </p:sp>
      <p:sp>
        <p:nvSpPr>
          <p:cNvPr id="814" name="Google Shape;814;p36"/>
          <p:cNvSpPr txBox="1"/>
          <p:nvPr/>
        </p:nvSpPr>
        <p:spPr>
          <a:xfrm>
            <a:off x="7096038" y="1506026"/>
            <a:ext cx="2689407"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How to Deny</a:t>
            </a:r>
            <a:endParaRPr/>
          </a:p>
        </p:txBody>
      </p:sp>
      <p:sp>
        <p:nvSpPr>
          <p:cNvPr id="815" name="Google Shape;815;p36"/>
          <p:cNvSpPr txBox="1"/>
          <p:nvPr/>
        </p:nvSpPr>
        <p:spPr>
          <a:xfrm>
            <a:off x="6691630" y="2015899"/>
            <a:ext cx="466217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Look for normal father and affected son</a:t>
            </a:r>
            <a:endParaRPr b="1" sz="1800">
              <a:solidFill>
                <a:schemeClr val="dk1"/>
              </a:solidFill>
              <a:latin typeface="Times New Roman"/>
              <a:ea typeface="Times New Roman"/>
              <a:cs typeface="Times New Roman"/>
              <a:sym typeface="Times New Roman"/>
            </a:endParaRPr>
          </a:p>
        </p:txBody>
      </p:sp>
      <p:sp>
        <p:nvSpPr>
          <p:cNvPr id="816" name="Google Shape;816;p36"/>
          <p:cNvSpPr txBox="1"/>
          <p:nvPr/>
        </p:nvSpPr>
        <p:spPr>
          <a:xfrm>
            <a:off x="7096038" y="4194055"/>
            <a:ext cx="4421576"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If the gene was located on non homologous Y chromosome then son II-1 genotype should be XY</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 he should have inherited Y</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 from his father who should be also XY</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 and must be affected which is not the case</a:t>
            </a:r>
            <a:endParaRPr/>
          </a:p>
        </p:txBody>
      </p:sp>
      <p:sp>
        <p:nvSpPr>
          <p:cNvPr id="817" name="Google Shape;817;p36"/>
          <p:cNvSpPr txBox="1"/>
          <p:nvPr/>
        </p:nvSpPr>
        <p:spPr>
          <a:xfrm>
            <a:off x="6796011" y="3936262"/>
            <a:ext cx="442856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Look for affected father and normal son</a:t>
            </a:r>
            <a:endParaRPr b="1" sz="1800">
              <a:solidFill>
                <a:schemeClr val="dk1"/>
              </a:solidFill>
              <a:latin typeface="Times New Roman"/>
              <a:ea typeface="Times New Roman"/>
              <a:cs typeface="Times New Roman"/>
              <a:sym typeface="Times New Roman"/>
            </a:endParaRPr>
          </a:p>
        </p:txBody>
      </p:sp>
      <p:cxnSp>
        <p:nvCxnSpPr>
          <p:cNvPr id="818" name="Google Shape;818;p36"/>
          <p:cNvCxnSpPr/>
          <p:nvPr/>
        </p:nvCxnSpPr>
        <p:spPr>
          <a:xfrm flipH="1" rot="10800000">
            <a:off x="1760561" y="2041950"/>
            <a:ext cx="10431439" cy="31791"/>
          </a:xfrm>
          <a:prstGeom prst="straightConnector1">
            <a:avLst/>
          </a:prstGeom>
          <a:noFill/>
          <a:ln cap="flat" cmpd="sng" w="9525">
            <a:solidFill>
              <a:schemeClr val="dk1"/>
            </a:solidFill>
            <a:prstDash val="solid"/>
            <a:miter lim="800000"/>
            <a:headEnd len="sm" w="sm" type="none"/>
            <a:tailEnd len="sm" w="sm" type="none"/>
          </a:ln>
        </p:spPr>
      </p:cxnSp>
      <p:cxnSp>
        <p:nvCxnSpPr>
          <p:cNvPr id="819" name="Google Shape;819;p36"/>
          <p:cNvCxnSpPr/>
          <p:nvPr/>
        </p:nvCxnSpPr>
        <p:spPr>
          <a:xfrm>
            <a:off x="5678098" y="1486552"/>
            <a:ext cx="0" cy="5329827"/>
          </a:xfrm>
          <a:prstGeom prst="straightConnector1">
            <a:avLst/>
          </a:prstGeom>
          <a:noFill/>
          <a:ln cap="flat" cmpd="sng" w="9525">
            <a:solidFill>
              <a:schemeClr val="dk1"/>
            </a:solidFill>
            <a:prstDash val="solid"/>
            <a:miter lim="800000"/>
            <a:headEnd len="sm" w="sm" type="none"/>
            <a:tailEnd len="sm" w="sm" type="none"/>
          </a:ln>
        </p:spPr>
      </p:cxnSp>
      <p:cxnSp>
        <p:nvCxnSpPr>
          <p:cNvPr id="820" name="Google Shape;820;p36"/>
          <p:cNvCxnSpPr/>
          <p:nvPr/>
        </p:nvCxnSpPr>
        <p:spPr>
          <a:xfrm>
            <a:off x="5678098" y="3924968"/>
            <a:ext cx="6513902" cy="0"/>
          </a:xfrm>
          <a:prstGeom prst="straightConnector1">
            <a:avLst/>
          </a:prstGeom>
          <a:noFill/>
          <a:ln cap="flat" cmpd="sng" w="9525">
            <a:solidFill>
              <a:schemeClr val="dk1"/>
            </a:solidFill>
            <a:prstDash val="solid"/>
            <a:miter lim="800000"/>
            <a:headEnd len="sm" w="sm" type="none"/>
            <a:tailEnd len="sm" w="sm" type="none"/>
          </a:ln>
        </p:spPr>
      </p:cxnSp>
      <p:grpSp>
        <p:nvGrpSpPr>
          <p:cNvPr id="821" name="Google Shape;821;p36"/>
          <p:cNvGrpSpPr/>
          <p:nvPr/>
        </p:nvGrpSpPr>
        <p:grpSpPr>
          <a:xfrm>
            <a:off x="5907068" y="2682920"/>
            <a:ext cx="1069709" cy="820518"/>
            <a:chOff x="1235538" y="1454023"/>
            <a:chExt cx="1911093" cy="1307637"/>
          </a:xfrm>
        </p:grpSpPr>
        <p:sp>
          <p:nvSpPr>
            <p:cNvPr id="822" name="Google Shape;822;p36"/>
            <p:cNvSpPr/>
            <p:nvPr/>
          </p:nvSpPr>
          <p:spPr>
            <a:xfrm>
              <a:off x="2570631" y="1454023"/>
              <a:ext cx="576000" cy="576000"/>
            </a:xfrm>
            <a:prstGeom prst="ellipse">
              <a:avLst/>
            </a:prstGeom>
            <a:solidFill>
              <a:srgbClr val="F2F2F2"/>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823" name="Google Shape;823;p36"/>
            <p:cNvSpPr/>
            <p:nvPr/>
          </p:nvSpPr>
          <p:spPr>
            <a:xfrm>
              <a:off x="1235538" y="1472023"/>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824" name="Google Shape;824;p36"/>
            <p:cNvSpPr/>
            <p:nvPr/>
          </p:nvSpPr>
          <p:spPr>
            <a:xfrm>
              <a:off x="1939444" y="2221660"/>
              <a:ext cx="540000" cy="540000"/>
            </a:xfrm>
            <a:prstGeom prst="rect">
              <a:avLst/>
            </a:prstGeom>
            <a:solidFill>
              <a:srgbClr val="F2F2F2"/>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825" name="Google Shape;825;p36"/>
            <p:cNvCxnSpPr>
              <a:stCxn id="823" idx="3"/>
              <a:endCxn id="822" idx="2"/>
            </p:cNvCxnSpPr>
            <p:nvPr/>
          </p:nvCxnSpPr>
          <p:spPr>
            <a:xfrm>
              <a:off x="1775538" y="1742023"/>
              <a:ext cx="795000" cy="0"/>
            </a:xfrm>
            <a:prstGeom prst="straightConnector1">
              <a:avLst/>
            </a:prstGeom>
            <a:noFill/>
            <a:ln cap="flat" cmpd="sng" w="9525">
              <a:solidFill>
                <a:schemeClr val="dk1"/>
              </a:solidFill>
              <a:prstDash val="solid"/>
              <a:miter lim="800000"/>
              <a:headEnd len="sm" w="sm" type="none"/>
              <a:tailEnd len="sm" w="sm" type="none"/>
            </a:ln>
          </p:spPr>
        </p:cxnSp>
        <p:cxnSp>
          <p:nvCxnSpPr>
            <p:cNvPr id="826" name="Google Shape;826;p36"/>
            <p:cNvCxnSpPr>
              <a:endCxn id="824" idx="0"/>
            </p:cNvCxnSpPr>
            <p:nvPr/>
          </p:nvCxnSpPr>
          <p:spPr>
            <a:xfrm>
              <a:off x="2209444" y="1741960"/>
              <a:ext cx="0" cy="479700"/>
            </a:xfrm>
            <a:prstGeom prst="straightConnector1">
              <a:avLst/>
            </a:prstGeom>
            <a:noFill/>
            <a:ln cap="flat" cmpd="sng" w="9525">
              <a:solidFill>
                <a:schemeClr val="dk1"/>
              </a:solidFill>
              <a:prstDash val="solid"/>
              <a:miter lim="800000"/>
              <a:headEnd len="sm" w="sm" type="none"/>
              <a:tailEnd len="sm" w="sm" type="none"/>
            </a:ln>
          </p:spPr>
        </p:cxnSp>
      </p:grpSp>
      <p:sp>
        <p:nvSpPr>
          <p:cNvPr id="827" name="Google Shape;827;p36"/>
          <p:cNvSpPr txBox="1"/>
          <p:nvPr/>
        </p:nvSpPr>
        <p:spPr>
          <a:xfrm>
            <a:off x="7096038" y="2317981"/>
            <a:ext cx="5095962"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If the gene was located on non homologous Y chromosome then son II-1 genotype should be XY</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 he should have inherited Y</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 from his father (I-1) who should be also XY</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 and must be affected which is not the case</a:t>
            </a:r>
            <a:endParaRPr/>
          </a:p>
        </p:txBody>
      </p:sp>
      <p:grpSp>
        <p:nvGrpSpPr>
          <p:cNvPr id="828" name="Google Shape;828;p36"/>
          <p:cNvGrpSpPr/>
          <p:nvPr/>
        </p:nvGrpSpPr>
        <p:grpSpPr>
          <a:xfrm>
            <a:off x="5948789" y="4395206"/>
            <a:ext cx="1029253" cy="764603"/>
            <a:chOff x="1235538" y="1454023"/>
            <a:chExt cx="1911093" cy="1274156"/>
          </a:xfrm>
        </p:grpSpPr>
        <p:sp>
          <p:nvSpPr>
            <p:cNvPr id="829" name="Google Shape;829;p36"/>
            <p:cNvSpPr/>
            <p:nvPr/>
          </p:nvSpPr>
          <p:spPr>
            <a:xfrm>
              <a:off x="2570631" y="1454023"/>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830" name="Google Shape;830;p36"/>
            <p:cNvSpPr/>
            <p:nvPr/>
          </p:nvSpPr>
          <p:spPr>
            <a:xfrm>
              <a:off x="1235538" y="1472023"/>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831" name="Google Shape;831;p36"/>
            <p:cNvSpPr/>
            <p:nvPr/>
          </p:nvSpPr>
          <p:spPr>
            <a:xfrm>
              <a:off x="1921663" y="2221660"/>
              <a:ext cx="540000" cy="506519"/>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832" name="Google Shape;832;p36"/>
            <p:cNvCxnSpPr>
              <a:stCxn id="830" idx="3"/>
              <a:endCxn id="829" idx="2"/>
            </p:cNvCxnSpPr>
            <p:nvPr/>
          </p:nvCxnSpPr>
          <p:spPr>
            <a:xfrm>
              <a:off x="1775538" y="1742023"/>
              <a:ext cx="795000" cy="0"/>
            </a:xfrm>
            <a:prstGeom prst="straightConnector1">
              <a:avLst/>
            </a:prstGeom>
            <a:noFill/>
            <a:ln cap="flat" cmpd="sng" w="9525">
              <a:solidFill>
                <a:schemeClr val="dk1"/>
              </a:solidFill>
              <a:prstDash val="solid"/>
              <a:miter lim="800000"/>
              <a:headEnd len="sm" w="sm" type="none"/>
              <a:tailEnd len="sm" w="sm" type="none"/>
            </a:ln>
          </p:spPr>
        </p:cxnSp>
        <p:cxnSp>
          <p:nvCxnSpPr>
            <p:cNvPr id="833" name="Google Shape;833;p36"/>
            <p:cNvCxnSpPr>
              <a:endCxn id="831" idx="0"/>
            </p:cNvCxnSpPr>
            <p:nvPr/>
          </p:nvCxnSpPr>
          <p:spPr>
            <a:xfrm flipH="1">
              <a:off x="2191663" y="1741960"/>
              <a:ext cx="2100" cy="479700"/>
            </a:xfrm>
            <a:prstGeom prst="straightConnector1">
              <a:avLst/>
            </a:prstGeom>
            <a:noFill/>
            <a:ln cap="flat" cmpd="sng" w="9525">
              <a:solidFill>
                <a:schemeClr val="dk1"/>
              </a:solidFill>
              <a:prstDash val="solid"/>
              <a:miter lim="800000"/>
              <a:headEnd len="sm" w="sm" type="none"/>
              <a:tailEnd len="sm" w="sm" type="none"/>
            </a:ln>
          </p:spPr>
        </p:cxnSp>
      </p:grpSp>
      <p:cxnSp>
        <p:nvCxnSpPr>
          <p:cNvPr id="834" name="Google Shape;834;p36"/>
          <p:cNvCxnSpPr/>
          <p:nvPr/>
        </p:nvCxnSpPr>
        <p:spPr>
          <a:xfrm>
            <a:off x="5693223" y="5698679"/>
            <a:ext cx="6513902" cy="0"/>
          </a:xfrm>
          <a:prstGeom prst="straightConnector1">
            <a:avLst/>
          </a:prstGeom>
          <a:noFill/>
          <a:ln cap="flat" cmpd="sng" w="9525">
            <a:solidFill>
              <a:schemeClr val="dk1"/>
            </a:solidFill>
            <a:prstDash val="solid"/>
            <a:miter lim="800000"/>
            <a:headEnd len="sm" w="sm" type="none"/>
            <a:tailEnd len="sm" w="sm" type="none"/>
          </a:ln>
        </p:spPr>
      </p:cxnSp>
      <p:grpSp>
        <p:nvGrpSpPr>
          <p:cNvPr id="835" name="Google Shape;835;p36"/>
          <p:cNvGrpSpPr/>
          <p:nvPr/>
        </p:nvGrpSpPr>
        <p:grpSpPr>
          <a:xfrm>
            <a:off x="5972491" y="5981236"/>
            <a:ext cx="534249" cy="743865"/>
            <a:chOff x="4879378" y="5747321"/>
            <a:chExt cx="646871" cy="816993"/>
          </a:xfrm>
        </p:grpSpPr>
        <p:grpSp>
          <p:nvGrpSpPr>
            <p:cNvPr id="836" name="Google Shape;836;p36"/>
            <p:cNvGrpSpPr/>
            <p:nvPr/>
          </p:nvGrpSpPr>
          <p:grpSpPr>
            <a:xfrm>
              <a:off x="4879378" y="5747321"/>
              <a:ext cx="646871" cy="587826"/>
              <a:chOff x="1775538" y="1742023"/>
              <a:chExt cx="795093" cy="709538"/>
            </a:xfrm>
          </p:grpSpPr>
          <p:cxnSp>
            <p:nvCxnSpPr>
              <p:cNvPr id="837" name="Google Shape;837;p36"/>
              <p:cNvCxnSpPr/>
              <p:nvPr/>
            </p:nvCxnSpPr>
            <p:spPr>
              <a:xfrm>
                <a:off x="1775538" y="1742023"/>
                <a:ext cx="795093" cy="0"/>
              </a:xfrm>
              <a:prstGeom prst="straightConnector1">
                <a:avLst/>
              </a:prstGeom>
              <a:noFill/>
              <a:ln cap="flat" cmpd="sng" w="9525">
                <a:solidFill>
                  <a:schemeClr val="dk1"/>
                </a:solidFill>
                <a:prstDash val="solid"/>
                <a:miter lim="800000"/>
                <a:headEnd len="sm" w="sm" type="none"/>
                <a:tailEnd len="sm" w="sm" type="none"/>
              </a:ln>
            </p:spPr>
          </p:cxnSp>
          <p:cxnSp>
            <p:nvCxnSpPr>
              <p:cNvPr id="838" name="Google Shape;838;p36"/>
              <p:cNvCxnSpPr/>
              <p:nvPr/>
            </p:nvCxnSpPr>
            <p:spPr>
              <a:xfrm flipH="1">
                <a:off x="2191663" y="1742023"/>
                <a:ext cx="1956" cy="709538"/>
              </a:xfrm>
              <a:prstGeom prst="straightConnector1">
                <a:avLst/>
              </a:prstGeom>
              <a:noFill/>
              <a:ln cap="flat" cmpd="sng" w="9525">
                <a:solidFill>
                  <a:schemeClr val="dk1"/>
                </a:solidFill>
                <a:prstDash val="solid"/>
                <a:miter lim="800000"/>
                <a:headEnd len="sm" w="sm" type="none"/>
                <a:tailEnd len="sm" w="sm" type="none"/>
              </a:ln>
            </p:spPr>
          </p:cxnSp>
        </p:grpSp>
        <p:sp>
          <p:nvSpPr>
            <p:cNvPr id="839" name="Google Shape;839;p36"/>
            <p:cNvSpPr/>
            <p:nvPr/>
          </p:nvSpPr>
          <p:spPr>
            <a:xfrm>
              <a:off x="4997792" y="6087119"/>
              <a:ext cx="468622" cy="477195"/>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sp>
        <p:nvSpPr>
          <p:cNvPr id="840" name="Google Shape;840;p36"/>
          <p:cNvSpPr txBox="1"/>
          <p:nvPr/>
        </p:nvSpPr>
        <p:spPr>
          <a:xfrm>
            <a:off x="6735892" y="5712673"/>
            <a:ext cx="442856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Look for affected girl</a:t>
            </a:r>
            <a:endParaRPr b="1" sz="1800">
              <a:solidFill>
                <a:schemeClr val="dk1"/>
              </a:solidFill>
              <a:latin typeface="Times New Roman"/>
              <a:ea typeface="Times New Roman"/>
              <a:cs typeface="Times New Roman"/>
              <a:sym typeface="Times New Roman"/>
            </a:endParaRPr>
          </a:p>
        </p:txBody>
      </p:sp>
      <p:sp>
        <p:nvSpPr>
          <p:cNvPr id="841" name="Google Shape;841;p36"/>
          <p:cNvSpPr txBox="1"/>
          <p:nvPr/>
        </p:nvSpPr>
        <p:spPr>
          <a:xfrm>
            <a:off x="7096038" y="5981236"/>
            <a:ext cx="5227889"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If the gene was located on non homologous Y then no girls should be affected but girl II-1 is affected which is not the case</a:t>
            </a:r>
            <a:endParaRPr/>
          </a:p>
        </p:txBody>
      </p:sp>
      <p:sp>
        <p:nvSpPr>
          <p:cNvPr id="842" name="Google Shape;842;p36"/>
          <p:cNvSpPr txBox="1"/>
          <p:nvPr/>
        </p:nvSpPr>
        <p:spPr>
          <a:xfrm>
            <a:off x="569796" y="136400"/>
            <a:ext cx="11622204" cy="1325563"/>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4400"/>
              <a:buFont typeface="Times New Roman"/>
              <a:buNone/>
            </a:pPr>
            <a:r>
              <a:rPr lang="en-US" sz="4400">
                <a:solidFill>
                  <a:schemeClr val="dk1"/>
                </a:solidFill>
                <a:latin typeface="Times New Roman"/>
                <a:ea typeface="Times New Roman"/>
                <a:cs typeface="Times New Roman"/>
                <a:sym typeface="Times New Roman"/>
              </a:rPr>
              <a:t>If disease is dominant</a:t>
            </a:r>
            <a:br>
              <a:rPr lang="en-US" sz="4400">
                <a:solidFill>
                  <a:schemeClr val="dk1"/>
                </a:solidFill>
                <a:latin typeface="Times New Roman"/>
                <a:ea typeface="Times New Roman"/>
                <a:cs typeface="Times New Roman"/>
                <a:sym typeface="Times New Roman"/>
              </a:rPr>
            </a:br>
            <a:r>
              <a:rPr lang="en-US" sz="4400">
                <a:solidFill>
                  <a:schemeClr val="dk1"/>
                </a:solidFill>
                <a:latin typeface="Times New Roman"/>
                <a:ea typeface="Times New Roman"/>
                <a:cs typeface="Times New Roman"/>
                <a:sym typeface="Times New Roman"/>
              </a:rPr>
              <a:t>(Y-linked characteristics and denying)</a:t>
            </a:r>
            <a:endParaRPr sz="4400">
              <a:solidFill>
                <a:schemeClr val="dk1"/>
              </a:solidFill>
              <a:latin typeface="Times New Roman"/>
              <a:ea typeface="Times New Roman"/>
              <a:cs typeface="Times New Roman"/>
              <a:sym typeface="Times New Roman"/>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 name="Shape 847"/>
        <p:cNvGrpSpPr/>
        <p:nvPr/>
      </p:nvGrpSpPr>
      <p:grpSpPr>
        <a:xfrm>
          <a:off x="0" y="0"/>
          <a:ext cx="0" cy="0"/>
          <a:chOff x="0" y="0"/>
          <a:chExt cx="0" cy="0"/>
        </a:xfrm>
      </p:grpSpPr>
      <p:sp>
        <p:nvSpPr>
          <p:cNvPr id="848" name="Google Shape;848;p37"/>
          <p:cNvSpPr txBox="1"/>
          <p:nvPr/>
        </p:nvSpPr>
        <p:spPr>
          <a:xfrm rot="-5400000">
            <a:off x="-506" y="3977313"/>
            <a:ext cx="2090551" cy="95410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800">
                <a:solidFill>
                  <a:schemeClr val="dk1"/>
                </a:solidFill>
                <a:latin typeface="Times New Roman"/>
                <a:ea typeface="Times New Roman"/>
                <a:cs typeface="Times New Roman"/>
                <a:sym typeface="Times New Roman"/>
              </a:rPr>
              <a:t>Homologous X and Y</a:t>
            </a:r>
            <a:endParaRPr sz="2800">
              <a:solidFill>
                <a:schemeClr val="dk1"/>
              </a:solidFill>
              <a:latin typeface="Times New Roman"/>
              <a:ea typeface="Times New Roman"/>
              <a:cs typeface="Times New Roman"/>
              <a:sym typeface="Times New Roman"/>
            </a:endParaRPr>
          </a:p>
        </p:txBody>
      </p:sp>
      <p:sp>
        <p:nvSpPr>
          <p:cNvPr id="849" name="Google Shape;849;p37"/>
          <p:cNvSpPr txBox="1"/>
          <p:nvPr/>
        </p:nvSpPr>
        <p:spPr>
          <a:xfrm>
            <a:off x="1859226" y="1506026"/>
            <a:ext cx="246756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Characteristic</a:t>
            </a:r>
            <a:endParaRPr/>
          </a:p>
        </p:txBody>
      </p:sp>
      <p:sp>
        <p:nvSpPr>
          <p:cNvPr id="850" name="Google Shape;850;p37"/>
          <p:cNvSpPr txBox="1"/>
          <p:nvPr/>
        </p:nvSpPr>
        <p:spPr>
          <a:xfrm>
            <a:off x="1506823" y="2473547"/>
            <a:ext cx="3172371" cy="101566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Every affected brother and sister should have </a:t>
            </a:r>
            <a:r>
              <a:rPr b="1" lang="en-US" sz="2000">
                <a:solidFill>
                  <a:schemeClr val="dk1"/>
                </a:solidFill>
                <a:latin typeface="Times New Roman"/>
                <a:ea typeface="Times New Roman"/>
                <a:cs typeface="Times New Roman"/>
                <a:sym typeface="Times New Roman"/>
              </a:rPr>
              <a:t>affected</a:t>
            </a:r>
            <a:r>
              <a:rPr lang="en-US" sz="2000">
                <a:solidFill>
                  <a:schemeClr val="dk1"/>
                </a:solidFill>
                <a:latin typeface="Times New Roman"/>
                <a:ea typeface="Times New Roman"/>
                <a:cs typeface="Times New Roman"/>
                <a:sym typeface="Times New Roman"/>
              </a:rPr>
              <a:t> father </a:t>
            </a:r>
            <a:endParaRPr sz="2000">
              <a:solidFill>
                <a:schemeClr val="dk1"/>
              </a:solidFill>
              <a:latin typeface="Times New Roman"/>
              <a:ea typeface="Times New Roman"/>
              <a:cs typeface="Times New Roman"/>
              <a:sym typeface="Times New Roman"/>
            </a:endParaRPr>
          </a:p>
        </p:txBody>
      </p:sp>
      <p:sp>
        <p:nvSpPr>
          <p:cNvPr id="851" name="Google Shape;851;p37"/>
          <p:cNvSpPr txBox="1"/>
          <p:nvPr/>
        </p:nvSpPr>
        <p:spPr>
          <a:xfrm>
            <a:off x="7096038" y="1506026"/>
            <a:ext cx="2689407"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How to Deny</a:t>
            </a:r>
            <a:endParaRPr/>
          </a:p>
        </p:txBody>
      </p:sp>
      <p:sp>
        <p:nvSpPr>
          <p:cNvPr id="852" name="Google Shape;852;p37"/>
          <p:cNvSpPr txBox="1"/>
          <p:nvPr/>
        </p:nvSpPr>
        <p:spPr>
          <a:xfrm>
            <a:off x="6691630" y="2015899"/>
            <a:ext cx="5332048"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Look for normal father and affected son + daughter</a:t>
            </a:r>
            <a:endParaRPr b="1" sz="1800">
              <a:solidFill>
                <a:schemeClr val="dk1"/>
              </a:solidFill>
              <a:latin typeface="Times New Roman"/>
              <a:ea typeface="Times New Roman"/>
              <a:cs typeface="Times New Roman"/>
              <a:sym typeface="Times New Roman"/>
            </a:endParaRPr>
          </a:p>
        </p:txBody>
      </p:sp>
      <p:cxnSp>
        <p:nvCxnSpPr>
          <p:cNvPr id="853" name="Google Shape;853;p37"/>
          <p:cNvCxnSpPr/>
          <p:nvPr/>
        </p:nvCxnSpPr>
        <p:spPr>
          <a:xfrm flipH="1" rot="10800000">
            <a:off x="1760561" y="2041950"/>
            <a:ext cx="10431439" cy="31791"/>
          </a:xfrm>
          <a:prstGeom prst="straightConnector1">
            <a:avLst/>
          </a:prstGeom>
          <a:noFill/>
          <a:ln cap="flat" cmpd="sng" w="9525">
            <a:solidFill>
              <a:schemeClr val="dk1"/>
            </a:solidFill>
            <a:prstDash val="solid"/>
            <a:miter lim="800000"/>
            <a:headEnd len="sm" w="sm" type="none"/>
            <a:tailEnd len="sm" w="sm" type="none"/>
          </a:ln>
        </p:spPr>
      </p:cxnSp>
      <p:cxnSp>
        <p:nvCxnSpPr>
          <p:cNvPr id="854" name="Google Shape;854;p37"/>
          <p:cNvCxnSpPr/>
          <p:nvPr/>
        </p:nvCxnSpPr>
        <p:spPr>
          <a:xfrm>
            <a:off x="4545334" y="1461963"/>
            <a:ext cx="0" cy="5329827"/>
          </a:xfrm>
          <a:prstGeom prst="straightConnector1">
            <a:avLst/>
          </a:prstGeom>
          <a:noFill/>
          <a:ln cap="flat" cmpd="sng" w="9525">
            <a:solidFill>
              <a:schemeClr val="dk1"/>
            </a:solidFill>
            <a:prstDash val="solid"/>
            <a:miter lim="800000"/>
            <a:headEnd len="sm" w="sm" type="none"/>
            <a:tailEnd len="sm" w="sm" type="none"/>
          </a:ln>
        </p:spPr>
      </p:cxnSp>
      <p:grpSp>
        <p:nvGrpSpPr>
          <p:cNvPr id="855" name="Google Shape;855;p37"/>
          <p:cNvGrpSpPr/>
          <p:nvPr/>
        </p:nvGrpSpPr>
        <p:grpSpPr>
          <a:xfrm>
            <a:off x="4897738" y="2821806"/>
            <a:ext cx="1381022" cy="924955"/>
            <a:chOff x="9061312" y="2375737"/>
            <a:chExt cx="1980699" cy="1362232"/>
          </a:xfrm>
        </p:grpSpPr>
        <p:grpSp>
          <p:nvGrpSpPr>
            <p:cNvPr id="856" name="Google Shape;856;p37"/>
            <p:cNvGrpSpPr/>
            <p:nvPr/>
          </p:nvGrpSpPr>
          <p:grpSpPr>
            <a:xfrm>
              <a:off x="9061312" y="2375737"/>
              <a:ext cx="1746388" cy="1332167"/>
              <a:chOff x="1187200" y="2594451"/>
              <a:chExt cx="1746388" cy="1332167"/>
            </a:xfrm>
          </p:grpSpPr>
          <p:grpSp>
            <p:nvGrpSpPr>
              <p:cNvPr id="857" name="Google Shape;857;p37"/>
              <p:cNvGrpSpPr/>
              <p:nvPr/>
            </p:nvGrpSpPr>
            <p:grpSpPr>
              <a:xfrm>
                <a:off x="1187200" y="2594451"/>
                <a:ext cx="1746388" cy="1332167"/>
                <a:chOff x="1187200" y="2318619"/>
                <a:chExt cx="2146550" cy="1607999"/>
              </a:xfrm>
            </p:grpSpPr>
            <p:cxnSp>
              <p:nvCxnSpPr>
                <p:cNvPr id="858" name="Google Shape;858;p37"/>
                <p:cNvCxnSpPr/>
                <p:nvPr/>
              </p:nvCxnSpPr>
              <p:spPr>
                <a:xfrm>
                  <a:off x="1720850" y="2588619"/>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859" name="Google Shape;859;p37"/>
                <p:cNvCxnSpPr/>
                <p:nvPr/>
              </p:nvCxnSpPr>
              <p:spPr>
                <a:xfrm>
                  <a:off x="2228850" y="2588619"/>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860" name="Google Shape;860;p37"/>
                <p:cNvCxnSpPr/>
                <p:nvPr/>
              </p:nvCxnSpPr>
              <p:spPr>
                <a:xfrm>
                  <a:off x="1339850" y="2969619"/>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861" name="Google Shape;861;p37"/>
                <p:cNvCxnSpPr/>
                <p:nvPr/>
              </p:nvCxnSpPr>
              <p:spPr>
                <a:xfrm>
                  <a:off x="2235200" y="2975969"/>
                  <a:ext cx="6350" cy="381000"/>
                </a:xfrm>
                <a:prstGeom prst="straightConnector1">
                  <a:avLst/>
                </a:prstGeom>
                <a:noFill/>
                <a:ln cap="flat" cmpd="sng" w="9525">
                  <a:solidFill>
                    <a:schemeClr val="dk1"/>
                  </a:solidFill>
                  <a:prstDash val="solid"/>
                  <a:miter lim="800000"/>
                  <a:headEnd len="sm" w="sm" type="none"/>
                  <a:tailEnd len="sm" w="sm" type="none"/>
                </a:ln>
              </p:spPr>
            </p:cxnSp>
            <p:sp>
              <p:nvSpPr>
                <p:cNvPr id="862" name="Google Shape;862;p37"/>
                <p:cNvSpPr/>
                <p:nvPr/>
              </p:nvSpPr>
              <p:spPr>
                <a:xfrm>
                  <a:off x="1939525" y="3350618"/>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863" name="Google Shape;863;p37"/>
                <p:cNvSpPr/>
                <p:nvPr/>
              </p:nvSpPr>
              <p:spPr>
                <a:xfrm>
                  <a:off x="1187200" y="2318619"/>
                  <a:ext cx="540000" cy="540000"/>
                </a:xfrm>
                <a:prstGeom prst="rect">
                  <a:avLst/>
                </a:prstGeom>
                <a:solidFill>
                  <a:srgbClr val="F2F2F2"/>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cxnSp>
            <p:nvCxnSpPr>
              <p:cNvPr id="864" name="Google Shape;864;p37"/>
              <p:cNvCxnSpPr/>
              <p:nvPr/>
            </p:nvCxnSpPr>
            <p:spPr>
              <a:xfrm>
                <a:off x="1316198" y="3133725"/>
                <a:ext cx="0" cy="314325"/>
              </a:xfrm>
              <a:prstGeom prst="straightConnector1">
                <a:avLst/>
              </a:prstGeom>
              <a:noFill/>
              <a:ln cap="flat" cmpd="sng" w="9525">
                <a:solidFill>
                  <a:schemeClr val="dk1"/>
                </a:solidFill>
                <a:prstDash val="solid"/>
                <a:miter lim="800000"/>
                <a:headEnd len="sm" w="sm" type="none"/>
                <a:tailEnd len="sm" w="sm" type="none"/>
              </a:ln>
            </p:spPr>
          </p:cxnSp>
          <p:cxnSp>
            <p:nvCxnSpPr>
              <p:cNvPr id="865" name="Google Shape;865;p37"/>
              <p:cNvCxnSpPr/>
              <p:nvPr/>
            </p:nvCxnSpPr>
            <p:spPr>
              <a:xfrm>
                <a:off x="2933588" y="3140360"/>
                <a:ext cx="0" cy="314325"/>
              </a:xfrm>
              <a:prstGeom prst="straightConnector1">
                <a:avLst/>
              </a:prstGeom>
              <a:noFill/>
              <a:ln cap="flat" cmpd="sng" w="9525">
                <a:solidFill>
                  <a:schemeClr val="dk1"/>
                </a:solidFill>
                <a:prstDash val="solid"/>
                <a:miter lim="800000"/>
                <a:headEnd len="sm" w="sm" type="none"/>
                <a:tailEnd len="sm" w="sm" type="none"/>
              </a:ln>
            </p:spPr>
          </p:cxnSp>
        </p:grpSp>
        <p:sp>
          <p:nvSpPr>
            <p:cNvPr id="866" name="Google Shape;866;p37"/>
            <p:cNvSpPr/>
            <p:nvPr/>
          </p:nvSpPr>
          <p:spPr>
            <a:xfrm>
              <a:off x="10573389" y="3260775"/>
              <a:ext cx="468622" cy="47719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sp>
        <p:nvSpPr>
          <p:cNvPr id="867" name="Google Shape;867;p37"/>
          <p:cNvSpPr txBox="1"/>
          <p:nvPr/>
        </p:nvSpPr>
        <p:spPr>
          <a:xfrm>
            <a:off x="6610741" y="2343229"/>
            <a:ext cx="5412937" cy="156966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dk1"/>
                </a:solidFill>
                <a:latin typeface="Times New Roman"/>
                <a:ea typeface="Times New Roman"/>
                <a:cs typeface="Times New Roman"/>
                <a:sym typeface="Times New Roman"/>
              </a:rPr>
              <a:t>If the gene was located on homologous part of X and Y then child II-1 who is normal her genotype should be X</a:t>
            </a:r>
            <a:r>
              <a:rPr baseline="30000" lang="en-US" sz="1600">
                <a:solidFill>
                  <a:schemeClr val="dk1"/>
                </a:solidFill>
                <a:latin typeface="Times New Roman"/>
                <a:ea typeface="Times New Roman"/>
                <a:cs typeface="Times New Roman"/>
                <a:sym typeface="Times New Roman"/>
              </a:rPr>
              <a:t>n</a:t>
            </a:r>
            <a:r>
              <a:rPr lang="en-US" sz="1600">
                <a:solidFill>
                  <a:schemeClr val="dk1"/>
                </a:solidFill>
                <a:latin typeface="Times New Roman"/>
                <a:ea typeface="Times New Roman"/>
                <a:cs typeface="Times New Roman"/>
                <a:sym typeface="Times New Roman"/>
              </a:rPr>
              <a:t>X</a:t>
            </a:r>
            <a:r>
              <a:rPr baseline="30000" lang="en-US" sz="1600">
                <a:solidFill>
                  <a:schemeClr val="dk1"/>
                </a:solidFill>
                <a:latin typeface="Times New Roman"/>
                <a:ea typeface="Times New Roman"/>
                <a:cs typeface="Times New Roman"/>
                <a:sym typeface="Times New Roman"/>
              </a:rPr>
              <a:t>n</a:t>
            </a:r>
            <a:r>
              <a:rPr lang="en-US" sz="1600">
                <a:solidFill>
                  <a:schemeClr val="dk1"/>
                </a:solidFill>
                <a:latin typeface="Times New Roman"/>
                <a:ea typeface="Times New Roman"/>
                <a:cs typeface="Times New Roman"/>
                <a:sym typeface="Times New Roman"/>
              </a:rPr>
              <a:t> should have inherited X</a:t>
            </a:r>
            <a:r>
              <a:rPr baseline="30000" lang="en-US" sz="1600">
                <a:solidFill>
                  <a:schemeClr val="dk1"/>
                </a:solidFill>
                <a:latin typeface="Times New Roman"/>
                <a:ea typeface="Times New Roman"/>
                <a:cs typeface="Times New Roman"/>
                <a:sym typeface="Times New Roman"/>
              </a:rPr>
              <a:t>n</a:t>
            </a:r>
            <a:r>
              <a:rPr lang="en-US" sz="1600">
                <a:solidFill>
                  <a:schemeClr val="dk1"/>
                </a:solidFill>
                <a:latin typeface="Times New Roman"/>
                <a:ea typeface="Times New Roman"/>
                <a:cs typeface="Times New Roman"/>
                <a:sym typeface="Times New Roman"/>
              </a:rPr>
              <a:t> from her father, and the son II-2 who is normal, his genotype should be X</a:t>
            </a:r>
            <a:r>
              <a:rPr baseline="30000" lang="en-US" sz="1600">
                <a:solidFill>
                  <a:schemeClr val="dk1"/>
                </a:solidFill>
                <a:latin typeface="Times New Roman"/>
                <a:ea typeface="Times New Roman"/>
                <a:cs typeface="Times New Roman"/>
                <a:sym typeface="Times New Roman"/>
              </a:rPr>
              <a:t>n</a:t>
            </a:r>
            <a:r>
              <a:rPr lang="en-US" sz="1600">
                <a:solidFill>
                  <a:schemeClr val="dk1"/>
                </a:solidFill>
                <a:latin typeface="Times New Roman"/>
                <a:ea typeface="Times New Roman"/>
                <a:cs typeface="Times New Roman"/>
                <a:sym typeface="Times New Roman"/>
              </a:rPr>
              <a:t>Y</a:t>
            </a:r>
            <a:r>
              <a:rPr baseline="30000" lang="en-US" sz="1600">
                <a:solidFill>
                  <a:schemeClr val="dk1"/>
                </a:solidFill>
                <a:latin typeface="Times New Roman"/>
                <a:ea typeface="Times New Roman"/>
                <a:cs typeface="Times New Roman"/>
                <a:sym typeface="Times New Roman"/>
              </a:rPr>
              <a:t>n</a:t>
            </a:r>
            <a:r>
              <a:rPr lang="en-US" sz="1600">
                <a:solidFill>
                  <a:schemeClr val="dk1"/>
                </a:solidFill>
                <a:latin typeface="Times New Roman"/>
                <a:ea typeface="Times New Roman"/>
                <a:cs typeface="Times New Roman"/>
                <a:sym typeface="Times New Roman"/>
              </a:rPr>
              <a:t>  then he should inherit Y</a:t>
            </a:r>
            <a:r>
              <a:rPr baseline="30000" lang="en-US" sz="1600">
                <a:solidFill>
                  <a:schemeClr val="dk1"/>
                </a:solidFill>
                <a:latin typeface="Times New Roman"/>
                <a:ea typeface="Times New Roman"/>
                <a:cs typeface="Times New Roman"/>
                <a:sym typeface="Times New Roman"/>
              </a:rPr>
              <a:t>n</a:t>
            </a:r>
            <a:r>
              <a:rPr lang="en-US" sz="1600">
                <a:solidFill>
                  <a:schemeClr val="dk1"/>
                </a:solidFill>
                <a:latin typeface="Times New Roman"/>
                <a:ea typeface="Times New Roman"/>
                <a:cs typeface="Times New Roman"/>
                <a:sym typeface="Times New Roman"/>
              </a:rPr>
              <a:t> from his father, so father’s genotype should be X</a:t>
            </a:r>
            <a:r>
              <a:rPr baseline="30000" lang="en-US" sz="1600">
                <a:solidFill>
                  <a:schemeClr val="dk1"/>
                </a:solidFill>
                <a:latin typeface="Times New Roman"/>
                <a:ea typeface="Times New Roman"/>
                <a:cs typeface="Times New Roman"/>
                <a:sym typeface="Times New Roman"/>
              </a:rPr>
              <a:t>n</a:t>
            </a:r>
            <a:r>
              <a:rPr lang="en-US" sz="1600">
                <a:solidFill>
                  <a:schemeClr val="dk1"/>
                </a:solidFill>
                <a:latin typeface="Times New Roman"/>
                <a:ea typeface="Times New Roman"/>
                <a:cs typeface="Times New Roman"/>
                <a:sym typeface="Times New Roman"/>
              </a:rPr>
              <a:t>Y</a:t>
            </a:r>
            <a:r>
              <a:rPr baseline="30000" lang="en-US" sz="1600">
                <a:solidFill>
                  <a:schemeClr val="dk1"/>
                </a:solidFill>
                <a:latin typeface="Times New Roman"/>
                <a:ea typeface="Times New Roman"/>
                <a:cs typeface="Times New Roman"/>
                <a:sym typeface="Times New Roman"/>
              </a:rPr>
              <a:t>n</a:t>
            </a:r>
            <a:r>
              <a:rPr lang="en-US" sz="1600">
                <a:solidFill>
                  <a:schemeClr val="dk1"/>
                </a:solidFill>
                <a:latin typeface="Times New Roman"/>
                <a:ea typeface="Times New Roman"/>
                <a:cs typeface="Times New Roman"/>
                <a:sym typeface="Times New Roman"/>
              </a:rPr>
              <a:t> and must be normal which is not the case</a:t>
            </a:r>
            <a:endParaRPr/>
          </a:p>
        </p:txBody>
      </p:sp>
      <p:sp>
        <p:nvSpPr>
          <p:cNvPr id="868" name="Google Shape;868;p37"/>
          <p:cNvSpPr txBox="1"/>
          <p:nvPr/>
        </p:nvSpPr>
        <p:spPr>
          <a:xfrm>
            <a:off x="569796" y="136400"/>
            <a:ext cx="11622204" cy="1325563"/>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4070"/>
              <a:buFont typeface="Times New Roman"/>
              <a:buNone/>
            </a:pPr>
            <a:r>
              <a:rPr lang="en-US" sz="4070">
                <a:solidFill>
                  <a:schemeClr val="dk1"/>
                </a:solidFill>
                <a:latin typeface="Times New Roman"/>
                <a:ea typeface="Times New Roman"/>
                <a:cs typeface="Times New Roman"/>
                <a:sym typeface="Times New Roman"/>
              </a:rPr>
              <a:t>If disease is dominant</a:t>
            </a:r>
            <a:br>
              <a:rPr lang="en-US" sz="4070">
                <a:solidFill>
                  <a:schemeClr val="dk1"/>
                </a:solidFill>
                <a:latin typeface="Times New Roman"/>
                <a:ea typeface="Times New Roman"/>
                <a:cs typeface="Times New Roman"/>
                <a:sym typeface="Times New Roman"/>
              </a:rPr>
            </a:br>
            <a:r>
              <a:rPr lang="en-US" sz="4070">
                <a:solidFill>
                  <a:schemeClr val="dk1"/>
                </a:solidFill>
                <a:latin typeface="Times New Roman"/>
                <a:ea typeface="Times New Roman"/>
                <a:cs typeface="Times New Roman"/>
                <a:sym typeface="Times New Roman"/>
              </a:rPr>
              <a:t>(Homologous X and Y characteristics and denying)</a:t>
            </a:r>
            <a:endParaRPr sz="4070">
              <a:solidFill>
                <a:schemeClr val="dk1"/>
              </a:solidFill>
              <a:latin typeface="Times New Roman"/>
              <a:ea typeface="Times New Roman"/>
              <a:cs typeface="Times New Roman"/>
              <a:sym typeface="Times New Roman"/>
            </a:endParaRPr>
          </a:p>
        </p:txBody>
      </p:sp>
      <p:grpSp>
        <p:nvGrpSpPr>
          <p:cNvPr id="869" name="Google Shape;869;p37"/>
          <p:cNvGrpSpPr/>
          <p:nvPr/>
        </p:nvGrpSpPr>
        <p:grpSpPr>
          <a:xfrm>
            <a:off x="4415934" y="4475854"/>
            <a:ext cx="2129051" cy="2062360"/>
            <a:chOff x="5529525" y="4524939"/>
            <a:chExt cx="2129051" cy="2062360"/>
          </a:xfrm>
        </p:grpSpPr>
        <p:grpSp>
          <p:nvGrpSpPr>
            <p:cNvPr id="870" name="Google Shape;870;p37"/>
            <p:cNvGrpSpPr/>
            <p:nvPr/>
          </p:nvGrpSpPr>
          <p:grpSpPr>
            <a:xfrm>
              <a:off x="5770852" y="4694841"/>
              <a:ext cx="1841556" cy="1652436"/>
              <a:chOff x="5950440" y="4411863"/>
              <a:chExt cx="1841556" cy="1652436"/>
            </a:xfrm>
          </p:grpSpPr>
          <p:sp>
            <p:nvSpPr>
              <p:cNvPr id="871" name="Google Shape;871;p37"/>
              <p:cNvSpPr/>
              <p:nvPr/>
            </p:nvSpPr>
            <p:spPr>
              <a:xfrm>
                <a:off x="7070206" y="4411863"/>
                <a:ext cx="483101" cy="506841"/>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872" name="Google Shape;872;p37"/>
              <p:cNvSpPr/>
              <p:nvPr/>
            </p:nvSpPr>
            <p:spPr>
              <a:xfrm>
                <a:off x="5950440" y="4427702"/>
                <a:ext cx="452907" cy="475163"/>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873" name="Google Shape;873;p37"/>
              <p:cNvSpPr/>
              <p:nvPr/>
            </p:nvSpPr>
            <p:spPr>
              <a:xfrm>
                <a:off x="6501351" y="4992580"/>
                <a:ext cx="483101" cy="506841"/>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874" name="Google Shape;874;p37"/>
              <p:cNvCxnSpPr>
                <a:stCxn id="872" idx="3"/>
                <a:endCxn id="871" idx="2"/>
              </p:cNvCxnSpPr>
              <p:nvPr/>
            </p:nvCxnSpPr>
            <p:spPr>
              <a:xfrm>
                <a:off x="6403347" y="4665283"/>
                <a:ext cx="666900" cy="0"/>
              </a:xfrm>
              <a:prstGeom prst="straightConnector1">
                <a:avLst/>
              </a:prstGeom>
              <a:noFill/>
              <a:ln cap="flat" cmpd="sng" w="9525">
                <a:solidFill>
                  <a:schemeClr val="dk1"/>
                </a:solidFill>
                <a:prstDash val="solid"/>
                <a:miter lim="800000"/>
                <a:headEnd len="sm" w="sm" type="none"/>
                <a:tailEnd len="sm" w="sm" type="none"/>
              </a:ln>
            </p:spPr>
          </p:cxnSp>
          <p:cxnSp>
            <p:nvCxnSpPr>
              <p:cNvPr id="875" name="Google Shape;875;p37"/>
              <p:cNvCxnSpPr/>
              <p:nvPr/>
            </p:nvCxnSpPr>
            <p:spPr>
              <a:xfrm>
                <a:off x="6742902" y="4680408"/>
                <a:ext cx="0" cy="312173"/>
              </a:xfrm>
              <a:prstGeom prst="straightConnector1">
                <a:avLst/>
              </a:prstGeom>
              <a:noFill/>
              <a:ln cap="flat" cmpd="sng" w="9525">
                <a:solidFill>
                  <a:schemeClr val="dk1"/>
                </a:solidFill>
                <a:prstDash val="solid"/>
                <a:miter lim="800000"/>
                <a:headEnd len="sm" w="sm" type="none"/>
                <a:tailEnd len="sm" w="sm" type="none"/>
              </a:ln>
            </p:spPr>
          </p:cxnSp>
          <p:sp>
            <p:nvSpPr>
              <p:cNvPr id="876" name="Google Shape;876;p37"/>
              <p:cNvSpPr/>
              <p:nvPr/>
            </p:nvSpPr>
            <p:spPr>
              <a:xfrm>
                <a:off x="7339089" y="5008419"/>
                <a:ext cx="452907" cy="475163"/>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877" name="Google Shape;877;p37"/>
              <p:cNvCxnSpPr/>
              <p:nvPr/>
            </p:nvCxnSpPr>
            <p:spPr>
              <a:xfrm>
                <a:off x="6984452" y="5246001"/>
                <a:ext cx="354636" cy="0"/>
              </a:xfrm>
              <a:prstGeom prst="straightConnector1">
                <a:avLst/>
              </a:prstGeom>
              <a:noFill/>
              <a:ln cap="flat" cmpd="sng" w="9525">
                <a:solidFill>
                  <a:schemeClr val="dk1"/>
                </a:solidFill>
                <a:prstDash val="solid"/>
                <a:miter lim="800000"/>
                <a:headEnd len="sm" w="sm" type="none"/>
                <a:tailEnd len="sm" w="sm" type="none"/>
              </a:ln>
            </p:spPr>
          </p:cxnSp>
          <p:sp>
            <p:nvSpPr>
              <p:cNvPr id="878" name="Google Shape;878;p37"/>
              <p:cNvSpPr/>
              <p:nvPr/>
            </p:nvSpPr>
            <p:spPr>
              <a:xfrm>
                <a:off x="6969517" y="5557458"/>
                <a:ext cx="483101" cy="506841"/>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879" name="Google Shape;879;p37"/>
              <p:cNvCxnSpPr/>
              <p:nvPr/>
            </p:nvCxnSpPr>
            <p:spPr>
              <a:xfrm>
                <a:off x="7211068" y="5245286"/>
                <a:ext cx="0" cy="312173"/>
              </a:xfrm>
              <a:prstGeom prst="straightConnector1">
                <a:avLst/>
              </a:prstGeom>
              <a:noFill/>
              <a:ln cap="flat" cmpd="sng" w="9525">
                <a:solidFill>
                  <a:schemeClr val="dk1"/>
                </a:solidFill>
                <a:prstDash val="solid"/>
                <a:miter lim="800000"/>
                <a:headEnd len="sm" w="sm" type="none"/>
                <a:tailEnd len="sm" w="sm" type="none"/>
              </a:ln>
            </p:spPr>
          </p:cxnSp>
        </p:grpSp>
        <p:sp>
          <p:nvSpPr>
            <p:cNvPr id="880" name="Google Shape;880;p37"/>
            <p:cNvSpPr/>
            <p:nvPr/>
          </p:nvSpPr>
          <p:spPr>
            <a:xfrm>
              <a:off x="5529525" y="4524939"/>
              <a:ext cx="2129051" cy="2062360"/>
            </a:xfrm>
            <a:custGeom>
              <a:rect b="b" l="l" r="r" t="t"/>
              <a:pathLst>
                <a:path extrusionOk="0" h="2062360" w="2129051">
                  <a:moveTo>
                    <a:pt x="150125" y="15195"/>
                  </a:moveTo>
                  <a:cubicBezTo>
                    <a:pt x="238836" y="8371"/>
                    <a:pt x="275951" y="-15288"/>
                    <a:pt x="682388" y="15195"/>
                  </a:cubicBezTo>
                  <a:cubicBezTo>
                    <a:pt x="711079" y="17347"/>
                    <a:pt x="740334" y="26532"/>
                    <a:pt x="764274" y="42491"/>
                  </a:cubicBezTo>
                  <a:cubicBezTo>
                    <a:pt x="777922" y="51589"/>
                    <a:pt x="792617" y="59285"/>
                    <a:pt x="805218" y="69786"/>
                  </a:cubicBezTo>
                  <a:cubicBezTo>
                    <a:pt x="910307" y="157360"/>
                    <a:pt x="785445" y="70253"/>
                    <a:pt x="887104" y="138025"/>
                  </a:cubicBezTo>
                  <a:cubicBezTo>
                    <a:pt x="984649" y="284340"/>
                    <a:pt x="832737" y="62275"/>
                    <a:pt x="955343" y="219912"/>
                  </a:cubicBezTo>
                  <a:cubicBezTo>
                    <a:pt x="955345" y="219914"/>
                    <a:pt x="1023582" y="322270"/>
                    <a:pt x="1037230" y="342742"/>
                  </a:cubicBezTo>
                  <a:cubicBezTo>
                    <a:pt x="1046328" y="356390"/>
                    <a:pt x="1059338" y="368124"/>
                    <a:pt x="1064525" y="383685"/>
                  </a:cubicBezTo>
                  <a:cubicBezTo>
                    <a:pt x="1083360" y="440189"/>
                    <a:pt x="1070193" y="412658"/>
                    <a:pt x="1105469" y="465571"/>
                  </a:cubicBezTo>
                  <a:cubicBezTo>
                    <a:pt x="1119690" y="508238"/>
                    <a:pt x="1133480" y="561583"/>
                    <a:pt x="1173707" y="588401"/>
                  </a:cubicBezTo>
                  <a:lnTo>
                    <a:pt x="1214651" y="615697"/>
                  </a:lnTo>
                  <a:cubicBezTo>
                    <a:pt x="1219200" y="629345"/>
                    <a:pt x="1219311" y="645407"/>
                    <a:pt x="1228298" y="656640"/>
                  </a:cubicBezTo>
                  <a:cubicBezTo>
                    <a:pt x="1246022" y="678794"/>
                    <a:pt x="1284544" y="690257"/>
                    <a:pt x="1310185" y="697583"/>
                  </a:cubicBezTo>
                  <a:cubicBezTo>
                    <a:pt x="1328220" y="702736"/>
                    <a:pt x="1346029" y="710606"/>
                    <a:pt x="1364776" y="711231"/>
                  </a:cubicBezTo>
                  <a:cubicBezTo>
                    <a:pt x="1619434" y="719720"/>
                    <a:pt x="1874293" y="720330"/>
                    <a:pt x="2129051" y="724879"/>
                  </a:cubicBezTo>
                  <a:cubicBezTo>
                    <a:pt x="2124502" y="988736"/>
                    <a:pt x="2123519" y="1252678"/>
                    <a:pt x="2115403" y="1516449"/>
                  </a:cubicBezTo>
                  <a:cubicBezTo>
                    <a:pt x="2113001" y="1594519"/>
                    <a:pt x="2098229" y="1622562"/>
                    <a:pt x="2074460" y="1693870"/>
                  </a:cubicBezTo>
                  <a:cubicBezTo>
                    <a:pt x="2069911" y="1707518"/>
                    <a:pt x="2068792" y="1722843"/>
                    <a:pt x="2060812" y="1734813"/>
                  </a:cubicBezTo>
                  <a:cubicBezTo>
                    <a:pt x="2029055" y="1782448"/>
                    <a:pt x="2009685" y="1823104"/>
                    <a:pt x="1965277" y="1857643"/>
                  </a:cubicBezTo>
                  <a:cubicBezTo>
                    <a:pt x="1842528" y="1953114"/>
                    <a:pt x="1924294" y="1878146"/>
                    <a:pt x="1842448" y="1939530"/>
                  </a:cubicBezTo>
                  <a:cubicBezTo>
                    <a:pt x="1824251" y="1953178"/>
                    <a:pt x="1808510" y="1970941"/>
                    <a:pt x="1787857" y="1980473"/>
                  </a:cubicBezTo>
                  <a:cubicBezTo>
                    <a:pt x="1748671" y="1998559"/>
                    <a:pt x="1705970" y="2007768"/>
                    <a:pt x="1665027" y="2021416"/>
                  </a:cubicBezTo>
                  <a:cubicBezTo>
                    <a:pt x="1651379" y="2025965"/>
                    <a:pt x="1638040" y="2031575"/>
                    <a:pt x="1624083" y="2035064"/>
                  </a:cubicBezTo>
                  <a:lnTo>
                    <a:pt x="1514901" y="2062360"/>
                  </a:lnTo>
                  <a:cubicBezTo>
                    <a:pt x="1462843" y="2059298"/>
                    <a:pt x="1271526" y="2054488"/>
                    <a:pt x="1187355" y="2035064"/>
                  </a:cubicBezTo>
                  <a:cubicBezTo>
                    <a:pt x="1159320" y="2028594"/>
                    <a:pt x="1132764" y="2016866"/>
                    <a:pt x="1105469" y="2007768"/>
                  </a:cubicBezTo>
                  <a:lnTo>
                    <a:pt x="1064525" y="1994121"/>
                  </a:lnTo>
                  <a:lnTo>
                    <a:pt x="1023582" y="1980473"/>
                  </a:lnTo>
                  <a:lnTo>
                    <a:pt x="941695" y="1898586"/>
                  </a:lnTo>
                  <a:lnTo>
                    <a:pt x="900752" y="1857643"/>
                  </a:lnTo>
                  <a:cubicBezTo>
                    <a:pt x="891654" y="1839446"/>
                    <a:pt x="881471" y="1821752"/>
                    <a:pt x="873457" y="1803052"/>
                  </a:cubicBezTo>
                  <a:cubicBezTo>
                    <a:pt x="867790" y="1789829"/>
                    <a:pt x="867789" y="1774079"/>
                    <a:pt x="859809" y="1762109"/>
                  </a:cubicBezTo>
                  <a:cubicBezTo>
                    <a:pt x="849103" y="1746050"/>
                    <a:pt x="832514" y="1734813"/>
                    <a:pt x="818866" y="1721165"/>
                  </a:cubicBezTo>
                  <a:cubicBezTo>
                    <a:pt x="783834" y="1581039"/>
                    <a:pt x="831449" y="1754719"/>
                    <a:pt x="777922" y="1611983"/>
                  </a:cubicBezTo>
                  <a:cubicBezTo>
                    <a:pt x="771336" y="1594420"/>
                    <a:pt x="770860" y="1574955"/>
                    <a:pt x="764274" y="1557392"/>
                  </a:cubicBezTo>
                  <a:cubicBezTo>
                    <a:pt x="719526" y="1438062"/>
                    <a:pt x="752359" y="1573260"/>
                    <a:pt x="709683" y="1434563"/>
                  </a:cubicBezTo>
                  <a:cubicBezTo>
                    <a:pt x="698651" y="1398708"/>
                    <a:pt x="694251" y="1360969"/>
                    <a:pt x="682388" y="1325380"/>
                  </a:cubicBezTo>
                  <a:cubicBezTo>
                    <a:pt x="677839" y="1311732"/>
                    <a:pt x="671861" y="1298480"/>
                    <a:pt x="668740" y="1284437"/>
                  </a:cubicBezTo>
                  <a:cubicBezTo>
                    <a:pt x="662737" y="1257424"/>
                    <a:pt x="661803" y="1229397"/>
                    <a:pt x="655092" y="1202551"/>
                  </a:cubicBezTo>
                  <a:cubicBezTo>
                    <a:pt x="635602" y="1124590"/>
                    <a:pt x="636351" y="1133494"/>
                    <a:pt x="600501" y="1079721"/>
                  </a:cubicBezTo>
                  <a:cubicBezTo>
                    <a:pt x="566202" y="976817"/>
                    <a:pt x="612467" y="1103649"/>
                    <a:pt x="559558" y="997834"/>
                  </a:cubicBezTo>
                  <a:cubicBezTo>
                    <a:pt x="553124" y="984967"/>
                    <a:pt x="552896" y="969467"/>
                    <a:pt x="545910" y="956891"/>
                  </a:cubicBezTo>
                  <a:cubicBezTo>
                    <a:pt x="529978" y="928214"/>
                    <a:pt x="509516" y="902300"/>
                    <a:pt x="491319" y="875004"/>
                  </a:cubicBezTo>
                  <a:cubicBezTo>
                    <a:pt x="482221" y="861356"/>
                    <a:pt x="477672" y="843159"/>
                    <a:pt x="464024" y="834061"/>
                  </a:cubicBezTo>
                  <a:cubicBezTo>
                    <a:pt x="436728" y="815864"/>
                    <a:pt x="413259" y="789844"/>
                    <a:pt x="382137" y="779470"/>
                  </a:cubicBezTo>
                  <a:lnTo>
                    <a:pt x="259307" y="738527"/>
                  </a:lnTo>
                  <a:cubicBezTo>
                    <a:pt x="245659" y="733978"/>
                    <a:pt x="230334" y="732859"/>
                    <a:pt x="218364" y="724879"/>
                  </a:cubicBezTo>
                  <a:lnTo>
                    <a:pt x="136477" y="670288"/>
                  </a:lnTo>
                  <a:cubicBezTo>
                    <a:pt x="122829" y="661189"/>
                    <a:pt x="107132" y="654590"/>
                    <a:pt x="95534" y="642992"/>
                  </a:cubicBezTo>
                  <a:lnTo>
                    <a:pt x="54591" y="602049"/>
                  </a:lnTo>
                  <a:cubicBezTo>
                    <a:pt x="45492" y="574754"/>
                    <a:pt x="34273" y="548076"/>
                    <a:pt x="27295" y="520163"/>
                  </a:cubicBezTo>
                  <a:cubicBezTo>
                    <a:pt x="8022" y="443067"/>
                    <a:pt x="17327" y="483964"/>
                    <a:pt x="0" y="397333"/>
                  </a:cubicBezTo>
                  <a:cubicBezTo>
                    <a:pt x="4549" y="356390"/>
                    <a:pt x="3657" y="314468"/>
                    <a:pt x="13648" y="274503"/>
                  </a:cubicBezTo>
                  <a:cubicBezTo>
                    <a:pt x="17626" y="258590"/>
                    <a:pt x="33608" y="248231"/>
                    <a:pt x="40943" y="233560"/>
                  </a:cubicBezTo>
                  <a:cubicBezTo>
                    <a:pt x="73690" y="168064"/>
                    <a:pt x="27440" y="203821"/>
                    <a:pt x="95534" y="124377"/>
                  </a:cubicBezTo>
                  <a:cubicBezTo>
                    <a:pt x="106209" y="111923"/>
                    <a:pt x="122829" y="106180"/>
                    <a:pt x="136477" y="97082"/>
                  </a:cubicBezTo>
                  <a:cubicBezTo>
                    <a:pt x="141026" y="83434"/>
                    <a:pt x="146173" y="69971"/>
                    <a:pt x="150125" y="56139"/>
                  </a:cubicBezTo>
                  <a:cubicBezTo>
                    <a:pt x="155278" y="38104"/>
                    <a:pt x="61414" y="22019"/>
                    <a:pt x="150125" y="15195"/>
                  </a:cubicBezTo>
                  <a:close/>
                </a:path>
              </a:pathLst>
            </a:custGeom>
            <a:noFill/>
            <a:ln cap="flat" cmpd="sng" w="12700">
              <a:solidFill>
                <a:srgbClr val="42719B"/>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sp>
        <p:nvSpPr>
          <p:cNvPr id="881" name="Google Shape;881;p37"/>
          <p:cNvSpPr txBox="1"/>
          <p:nvPr/>
        </p:nvSpPr>
        <p:spPr>
          <a:xfrm>
            <a:off x="6656911" y="4031249"/>
            <a:ext cx="5618809"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Look for grand father, son, grand son with different phenotypes and the mother with recessive phenotype</a:t>
            </a:r>
            <a:endParaRPr b="1" sz="1800">
              <a:solidFill>
                <a:schemeClr val="dk1"/>
              </a:solidFill>
              <a:latin typeface="Times New Roman"/>
              <a:ea typeface="Times New Roman"/>
              <a:cs typeface="Times New Roman"/>
              <a:sym typeface="Times New Roman"/>
            </a:endParaRPr>
          </a:p>
        </p:txBody>
      </p:sp>
      <p:sp>
        <p:nvSpPr>
          <p:cNvPr id="882" name="Google Shape;882;p37"/>
          <p:cNvSpPr txBox="1"/>
          <p:nvPr/>
        </p:nvSpPr>
        <p:spPr>
          <a:xfrm>
            <a:off x="6658715" y="4760978"/>
            <a:ext cx="4918970"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Mother II 2 is normal so she must be X</a:t>
            </a:r>
            <a:r>
              <a:rPr baseline="30000" lang="en-US" sz="1800">
                <a:solidFill>
                  <a:schemeClr val="dk1"/>
                </a:solidFill>
                <a:latin typeface="Times New Roman"/>
                <a:ea typeface="Times New Roman"/>
                <a:cs typeface="Times New Roman"/>
                <a:sym typeface="Times New Roman"/>
              </a:rPr>
              <a:t>n</a:t>
            </a:r>
            <a:r>
              <a:rPr lang="en-US" sz="1800">
                <a:solidFill>
                  <a:schemeClr val="dk1"/>
                </a:solidFill>
                <a:latin typeface="Times New Roman"/>
                <a:ea typeface="Times New Roman"/>
                <a:cs typeface="Times New Roman"/>
                <a:sym typeface="Times New Roman"/>
              </a:rPr>
              <a:t>X</a:t>
            </a:r>
            <a:r>
              <a:rPr baseline="30000" lang="en-US" sz="1800">
                <a:solidFill>
                  <a:schemeClr val="dk1"/>
                </a:solidFill>
                <a:latin typeface="Times New Roman"/>
                <a:ea typeface="Times New Roman"/>
                <a:cs typeface="Times New Roman"/>
                <a:sym typeface="Times New Roman"/>
              </a:rPr>
              <a:t>n</a:t>
            </a:r>
            <a:r>
              <a:rPr lang="en-US" sz="1800">
                <a:solidFill>
                  <a:schemeClr val="dk1"/>
                </a:solidFill>
                <a:latin typeface="Times New Roman"/>
                <a:ea typeface="Times New Roman"/>
                <a:cs typeface="Times New Roman"/>
                <a:sym typeface="Times New Roman"/>
              </a:rPr>
              <a:t> she should give her son (IIII-1) X</a:t>
            </a:r>
            <a:r>
              <a:rPr baseline="30000" lang="en-US" sz="1800">
                <a:solidFill>
                  <a:schemeClr val="dk1"/>
                </a:solidFill>
                <a:latin typeface="Times New Roman"/>
                <a:ea typeface="Times New Roman"/>
                <a:cs typeface="Times New Roman"/>
                <a:sym typeface="Times New Roman"/>
              </a:rPr>
              <a:t>n</a:t>
            </a:r>
            <a:r>
              <a:rPr lang="en-US" sz="1800">
                <a:solidFill>
                  <a:schemeClr val="dk1"/>
                </a:solidFill>
                <a:latin typeface="Times New Roman"/>
                <a:ea typeface="Times New Roman"/>
                <a:cs typeface="Times New Roman"/>
                <a:sym typeface="Times New Roman"/>
              </a:rPr>
              <a:t> so he must be X</a:t>
            </a:r>
            <a:r>
              <a:rPr baseline="30000" lang="en-US" sz="1800">
                <a:solidFill>
                  <a:schemeClr val="dk1"/>
                </a:solidFill>
                <a:latin typeface="Times New Roman"/>
                <a:ea typeface="Times New Roman"/>
                <a:cs typeface="Times New Roman"/>
                <a:sym typeface="Times New Roman"/>
              </a:rPr>
              <a:t>n</a:t>
            </a:r>
            <a:r>
              <a:rPr lang="en-US" sz="1800">
                <a:solidFill>
                  <a:schemeClr val="dk1"/>
                </a:solidFill>
                <a:latin typeface="Times New Roman"/>
                <a:ea typeface="Times New Roman"/>
                <a:cs typeface="Times New Roman"/>
                <a:sym typeface="Times New Roman"/>
              </a:rPr>
              <a:t>Y</a:t>
            </a:r>
            <a:r>
              <a:rPr baseline="30000" lang="en-US" sz="1800">
                <a:solidFill>
                  <a:schemeClr val="dk1"/>
                </a:solidFill>
                <a:latin typeface="Times New Roman"/>
                <a:ea typeface="Times New Roman"/>
                <a:cs typeface="Times New Roman"/>
                <a:sym typeface="Times New Roman"/>
              </a:rPr>
              <a:t>D </a:t>
            </a:r>
            <a:r>
              <a:rPr lang="en-US" sz="1800">
                <a:solidFill>
                  <a:schemeClr val="dk1"/>
                </a:solidFill>
                <a:latin typeface="Times New Roman"/>
                <a:ea typeface="Times New Roman"/>
                <a:cs typeface="Times New Roman"/>
                <a:sym typeface="Times New Roman"/>
              </a:rPr>
              <a:t>since he is affected, he must inherit Y</a:t>
            </a:r>
            <a:r>
              <a:rPr baseline="30000" lang="en-US" sz="1800">
                <a:solidFill>
                  <a:schemeClr val="dk1"/>
                </a:solidFill>
                <a:latin typeface="Times New Roman"/>
                <a:ea typeface="Times New Roman"/>
                <a:cs typeface="Times New Roman"/>
                <a:sym typeface="Times New Roman"/>
              </a:rPr>
              <a:t>D</a:t>
            </a:r>
            <a:r>
              <a:rPr lang="en-US" sz="1800">
                <a:solidFill>
                  <a:schemeClr val="dk1"/>
                </a:solidFill>
                <a:latin typeface="Times New Roman"/>
                <a:ea typeface="Times New Roman"/>
                <a:cs typeface="Times New Roman"/>
                <a:sym typeface="Times New Roman"/>
              </a:rPr>
              <a:t> from his father and by his turn from his grand father (I-1) who must be affected which is not the case</a:t>
            </a:r>
            <a:endParaRPr sz="1800">
              <a:solidFill>
                <a:schemeClr val="dk1"/>
              </a:solidFill>
              <a:latin typeface="Times New Roman"/>
              <a:ea typeface="Times New Roman"/>
              <a:cs typeface="Times New Roman"/>
              <a:sym typeface="Times New Roman"/>
            </a:endParaRPr>
          </a:p>
        </p:txBody>
      </p:sp>
      <p:cxnSp>
        <p:nvCxnSpPr>
          <p:cNvPr id="883" name="Google Shape;883;p37"/>
          <p:cNvCxnSpPr/>
          <p:nvPr/>
        </p:nvCxnSpPr>
        <p:spPr>
          <a:xfrm>
            <a:off x="4545334" y="4011777"/>
            <a:ext cx="7646666" cy="17206"/>
          </a:xfrm>
          <a:prstGeom prst="straightConnector1">
            <a:avLst/>
          </a:prstGeom>
          <a:noFill/>
          <a:ln cap="flat" cmpd="sng" w="9525">
            <a:solidFill>
              <a:schemeClr val="dk1"/>
            </a:solidFill>
            <a:prstDash val="solid"/>
            <a:miter lim="800000"/>
            <a:headEnd len="sm" w="sm" type="none"/>
            <a:tailEnd len="sm" w="sm" type="none"/>
          </a:ln>
        </p:spPr>
      </p:cxn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8" name="Shape 888"/>
        <p:cNvGrpSpPr/>
        <p:nvPr/>
      </p:nvGrpSpPr>
      <p:grpSpPr>
        <a:xfrm>
          <a:off x="0" y="0"/>
          <a:ext cx="0" cy="0"/>
          <a:chOff x="0" y="0"/>
          <a:chExt cx="0" cy="0"/>
        </a:xfrm>
      </p:grpSpPr>
      <p:sp>
        <p:nvSpPr>
          <p:cNvPr id="889" name="Google Shape;889;p38"/>
          <p:cNvSpPr txBox="1"/>
          <p:nvPr/>
        </p:nvSpPr>
        <p:spPr>
          <a:xfrm rot="-5400000">
            <a:off x="-506" y="3977313"/>
            <a:ext cx="2090551" cy="95410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800">
                <a:solidFill>
                  <a:schemeClr val="dk1"/>
                </a:solidFill>
                <a:latin typeface="Times New Roman"/>
                <a:ea typeface="Times New Roman"/>
                <a:cs typeface="Times New Roman"/>
                <a:sym typeface="Times New Roman"/>
              </a:rPr>
              <a:t>Homologous X and Y</a:t>
            </a:r>
            <a:endParaRPr sz="2800">
              <a:solidFill>
                <a:schemeClr val="dk1"/>
              </a:solidFill>
              <a:latin typeface="Times New Roman"/>
              <a:ea typeface="Times New Roman"/>
              <a:cs typeface="Times New Roman"/>
              <a:sym typeface="Times New Roman"/>
            </a:endParaRPr>
          </a:p>
        </p:txBody>
      </p:sp>
      <p:sp>
        <p:nvSpPr>
          <p:cNvPr id="890" name="Google Shape;890;p38"/>
          <p:cNvSpPr txBox="1"/>
          <p:nvPr/>
        </p:nvSpPr>
        <p:spPr>
          <a:xfrm>
            <a:off x="1859226" y="1506026"/>
            <a:ext cx="246756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Characteristic</a:t>
            </a:r>
            <a:endParaRPr/>
          </a:p>
        </p:txBody>
      </p:sp>
      <p:sp>
        <p:nvSpPr>
          <p:cNvPr id="891" name="Google Shape;891;p38"/>
          <p:cNvSpPr txBox="1"/>
          <p:nvPr/>
        </p:nvSpPr>
        <p:spPr>
          <a:xfrm>
            <a:off x="1546810" y="2467863"/>
            <a:ext cx="2909111" cy="286232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Males and females could be affected equally</a:t>
            </a:r>
            <a:endParaRPr/>
          </a:p>
          <a:p>
            <a:pPr indent="0" lvl="0" marL="0" marR="0" rtl="0" algn="l">
              <a:spcBef>
                <a:spcPts val="0"/>
              </a:spcBef>
              <a:spcAft>
                <a:spcPts val="0"/>
              </a:spcAft>
              <a:buNone/>
            </a:pPr>
            <a:r>
              <a:t/>
            </a:r>
            <a:endParaRPr sz="20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If the phenotypes of parents were inverted, there shouldn’t be any variation in distribution of disease among males and females of children</a:t>
            </a:r>
            <a:endParaRPr sz="2000">
              <a:solidFill>
                <a:schemeClr val="dk1"/>
              </a:solidFill>
              <a:latin typeface="Times New Roman"/>
              <a:ea typeface="Times New Roman"/>
              <a:cs typeface="Times New Roman"/>
              <a:sym typeface="Times New Roman"/>
            </a:endParaRPr>
          </a:p>
        </p:txBody>
      </p:sp>
      <p:sp>
        <p:nvSpPr>
          <p:cNvPr id="892" name="Google Shape;892;p38"/>
          <p:cNvSpPr txBox="1"/>
          <p:nvPr/>
        </p:nvSpPr>
        <p:spPr>
          <a:xfrm>
            <a:off x="7096038" y="1506026"/>
            <a:ext cx="2689407"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How to Deny</a:t>
            </a:r>
            <a:endParaRPr/>
          </a:p>
        </p:txBody>
      </p:sp>
      <p:cxnSp>
        <p:nvCxnSpPr>
          <p:cNvPr id="893" name="Google Shape;893;p38"/>
          <p:cNvCxnSpPr/>
          <p:nvPr/>
        </p:nvCxnSpPr>
        <p:spPr>
          <a:xfrm flipH="1" rot="10800000">
            <a:off x="1760561" y="2041950"/>
            <a:ext cx="10431439" cy="31791"/>
          </a:xfrm>
          <a:prstGeom prst="straightConnector1">
            <a:avLst/>
          </a:prstGeom>
          <a:noFill/>
          <a:ln cap="flat" cmpd="sng" w="9525">
            <a:solidFill>
              <a:schemeClr val="dk1"/>
            </a:solidFill>
            <a:prstDash val="solid"/>
            <a:miter lim="800000"/>
            <a:headEnd len="sm" w="sm" type="none"/>
            <a:tailEnd len="sm" w="sm" type="none"/>
          </a:ln>
        </p:spPr>
      </p:cxnSp>
      <p:cxnSp>
        <p:nvCxnSpPr>
          <p:cNvPr id="894" name="Google Shape;894;p38"/>
          <p:cNvCxnSpPr/>
          <p:nvPr/>
        </p:nvCxnSpPr>
        <p:spPr>
          <a:xfrm>
            <a:off x="4545334" y="1461963"/>
            <a:ext cx="0" cy="5329827"/>
          </a:xfrm>
          <a:prstGeom prst="straightConnector1">
            <a:avLst/>
          </a:prstGeom>
          <a:noFill/>
          <a:ln cap="flat" cmpd="sng" w="9525">
            <a:solidFill>
              <a:schemeClr val="dk1"/>
            </a:solidFill>
            <a:prstDash val="solid"/>
            <a:miter lim="800000"/>
            <a:headEnd len="sm" w="sm" type="none"/>
            <a:tailEnd len="sm" w="sm" type="none"/>
          </a:ln>
        </p:spPr>
      </p:cxnSp>
      <p:sp>
        <p:nvSpPr>
          <p:cNvPr id="895" name="Google Shape;895;p38"/>
          <p:cNvSpPr txBox="1"/>
          <p:nvPr/>
        </p:nvSpPr>
        <p:spPr>
          <a:xfrm>
            <a:off x="569796" y="136400"/>
            <a:ext cx="11622204" cy="1325563"/>
          </a:xfrm>
          <a:prstGeom prst="rect">
            <a:avLst/>
          </a:prstGeom>
          <a:noFill/>
          <a:ln>
            <a:noFill/>
          </a:ln>
        </p:spPr>
        <p:txBody>
          <a:bodyPr anchorCtr="0" anchor="ctr"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4400"/>
              <a:buFont typeface="Times New Roman"/>
              <a:buNone/>
            </a:pPr>
            <a:r>
              <a:rPr lang="en-US" sz="4400">
                <a:solidFill>
                  <a:schemeClr val="dk1"/>
                </a:solidFill>
                <a:latin typeface="Times New Roman"/>
                <a:ea typeface="Times New Roman"/>
                <a:cs typeface="Times New Roman"/>
                <a:sym typeface="Times New Roman"/>
              </a:rPr>
              <a:t>If disease is dominant</a:t>
            </a:r>
            <a:br>
              <a:rPr lang="en-US" sz="4400">
                <a:solidFill>
                  <a:schemeClr val="dk1"/>
                </a:solidFill>
                <a:latin typeface="Times New Roman"/>
                <a:ea typeface="Times New Roman"/>
                <a:cs typeface="Times New Roman"/>
                <a:sym typeface="Times New Roman"/>
              </a:rPr>
            </a:br>
            <a:r>
              <a:rPr lang="en-US" sz="4400">
                <a:solidFill>
                  <a:schemeClr val="dk1"/>
                </a:solidFill>
                <a:latin typeface="Times New Roman"/>
                <a:ea typeface="Times New Roman"/>
                <a:cs typeface="Times New Roman"/>
                <a:sym typeface="Times New Roman"/>
              </a:rPr>
              <a:t>(Autosomal characteristics and denying)</a:t>
            </a:r>
            <a:endParaRPr sz="4400">
              <a:solidFill>
                <a:schemeClr val="dk1"/>
              </a:solidFill>
              <a:latin typeface="Times New Roman"/>
              <a:ea typeface="Times New Roman"/>
              <a:cs typeface="Times New Roman"/>
              <a:sym typeface="Times New Roman"/>
            </a:endParaRPr>
          </a:p>
        </p:txBody>
      </p:sp>
      <p:pic>
        <p:nvPicPr>
          <p:cNvPr descr="Related image" id="896" name="Google Shape;896;p38"/>
          <p:cNvPicPr preferRelativeResize="0"/>
          <p:nvPr/>
        </p:nvPicPr>
        <p:blipFill rotWithShape="1">
          <a:blip r:embed="rId3">
            <a:alphaModFix/>
          </a:blip>
          <a:srcRect b="5704" l="0" r="0" t="0"/>
          <a:stretch/>
        </p:blipFill>
        <p:spPr>
          <a:xfrm>
            <a:off x="8020594" y="2148000"/>
            <a:ext cx="4014327" cy="2684158"/>
          </a:xfrm>
          <a:prstGeom prst="rect">
            <a:avLst/>
          </a:prstGeom>
          <a:noFill/>
          <a:ln>
            <a:noFill/>
          </a:ln>
        </p:spPr>
      </p:pic>
      <p:sp>
        <p:nvSpPr>
          <p:cNvPr id="897" name="Google Shape;897;p38"/>
          <p:cNvSpPr/>
          <p:nvPr/>
        </p:nvSpPr>
        <p:spPr>
          <a:xfrm>
            <a:off x="4763879" y="2744862"/>
            <a:ext cx="3342605" cy="2031325"/>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Times New Roman"/>
                <a:ea typeface="Times New Roman"/>
                <a:cs typeface="Times New Roman"/>
                <a:sym typeface="Times New Roman"/>
              </a:rPr>
              <a:t>Since each affected father has all his daughters affected!</a:t>
            </a:r>
            <a:endParaRPr sz="1800">
              <a:solidFill>
                <a:schemeClr val="dk1"/>
              </a:solidFill>
              <a:latin typeface="Times New Roman"/>
              <a:ea typeface="Times New Roman"/>
              <a:cs typeface="Times New Roman"/>
              <a:sym typeface="Times New Roman"/>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Times New Roman"/>
                <a:ea typeface="Times New Roman"/>
                <a:cs typeface="Times New Roman"/>
                <a:sym typeface="Times New Roman"/>
              </a:rPr>
              <a:t>And each affected son have affected mother </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Times New Roman"/>
                <a:ea typeface="Times New Roman"/>
                <a:cs typeface="Times New Roman"/>
                <a:sym typeface="Times New Roman"/>
              </a:rPr>
              <a:t>And each normal mother have all her sons normal then it is sex linked</a:t>
            </a:r>
            <a:endParaRPr sz="1800">
              <a:solidFill>
                <a:schemeClr val="dk1"/>
              </a:solidFill>
              <a:latin typeface="Times New Roman"/>
              <a:ea typeface="Times New Roman"/>
              <a:cs typeface="Times New Roman"/>
              <a:sym typeface="Times New Roman"/>
            </a:endParaRPr>
          </a:p>
        </p:txBody>
      </p:sp>
      <p:sp>
        <p:nvSpPr>
          <p:cNvPr id="898" name="Google Shape;898;p38"/>
          <p:cNvSpPr/>
          <p:nvPr/>
        </p:nvSpPr>
        <p:spPr>
          <a:xfrm>
            <a:off x="4620181" y="2112361"/>
            <a:ext cx="3354465"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By depending on X- linked dominant trait characteristics</a:t>
            </a:r>
            <a:endParaRPr b="1" sz="1800">
              <a:solidFill>
                <a:schemeClr val="dk1"/>
              </a:solidFill>
              <a:latin typeface="Times New Roman"/>
              <a:ea typeface="Times New Roman"/>
              <a:cs typeface="Times New Roman"/>
              <a:sym typeface="Times New Roman"/>
            </a:endParaRPr>
          </a:p>
        </p:txBody>
      </p:sp>
      <p:sp>
        <p:nvSpPr>
          <p:cNvPr id="899" name="Google Shape;899;p38"/>
          <p:cNvSpPr/>
          <p:nvPr/>
        </p:nvSpPr>
        <p:spPr>
          <a:xfrm>
            <a:off x="5006171" y="4776187"/>
            <a:ext cx="6028846" cy="203132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Or: (better) </a:t>
            </a:r>
            <a:r>
              <a:rPr lang="en-US" sz="1800">
                <a:solidFill>
                  <a:schemeClr val="dk1"/>
                </a:solidFill>
                <a:latin typeface="Times New Roman"/>
                <a:ea typeface="Times New Roman"/>
                <a:cs typeface="Times New Roman"/>
                <a:sym typeface="Times New Roman"/>
              </a:rPr>
              <a:t>Affected father and normal mother have only their daughters affected (example couple I 1-2 and couple III 14-15) and no boys affected</a:t>
            </a:r>
            <a:br>
              <a:rPr lang="en-US" sz="1800">
                <a:solidFill>
                  <a:schemeClr val="dk1"/>
                </a:solidFill>
                <a:latin typeface="Times New Roman"/>
                <a:ea typeface="Times New Roman"/>
                <a:cs typeface="Times New Roman"/>
                <a:sym typeface="Times New Roman"/>
              </a:rPr>
            </a:br>
            <a:r>
              <a:rPr lang="en-US" sz="1800">
                <a:solidFill>
                  <a:schemeClr val="dk1"/>
                </a:solidFill>
                <a:latin typeface="Times New Roman"/>
                <a:ea typeface="Times New Roman"/>
                <a:cs typeface="Times New Roman"/>
                <a:sym typeface="Times New Roman"/>
              </a:rPr>
              <a:t>while the opposite phenotypes (normal father and affected mother) shows the possibility of presence of both daughter or sons to be affected equally (coule II: 1-2 and couple II 8-9) then the disease is X- linked</a:t>
            </a:r>
            <a:endParaRPr b="1" sz="1800">
              <a:solidFill>
                <a:schemeClr val="dk1"/>
              </a:solidFill>
              <a:latin typeface="Times New Roman"/>
              <a:ea typeface="Times New Roman"/>
              <a:cs typeface="Times New Roman"/>
              <a:sym typeface="Times New Roman"/>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39"/>
          <p:cNvSpPr txBox="1"/>
          <p:nvPr>
            <p:ph type="title"/>
          </p:nvPr>
        </p:nvSpPr>
        <p:spPr>
          <a:xfrm>
            <a:off x="838200" y="115749"/>
            <a:ext cx="10515600" cy="668887"/>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959"/>
              <a:buFont typeface="Times New Roman"/>
              <a:buNone/>
            </a:pPr>
            <a:r>
              <a:rPr b="1" lang="en-US" sz="3959"/>
              <a:t>Sum up: If disease is dominant</a:t>
            </a:r>
            <a:endParaRPr b="1" sz="3959"/>
          </a:p>
        </p:txBody>
      </p:sp>
      <p:cxnSp>
        <p:nvCxnSpPr>
          <p:cNvPr id="905" name="Google Shape;905;p39"/>
          <p:cNvCxnSpPr/>
          <p:nvPr/>
        </p:nvCxnSpPr>
        <p:spPr>
          <a:xfrm>
            <a:off x="4301519" y="928683"/>
            <a:ext cx="13854" cy="5416694"/>
          </a:xfrm>
          <a:prstGeom prst="straightConnector1">
            <a:avLst/>
          </a:prstGeom>
          <a:noFill/>
          <a:ln cap="flat" cmpd="sng" w="9525">
            <a:solidFill>
              <a:schemeClr val="dk1"/>
            </a:solidFill>
            <a:prstDash val="solid"/>
            <a:miter lim="800000"/>
            <a:headEnd len="sm" w="sm" type="none"/>
            <a:tailEnd len="sm" w="sm" type="none"/>
          </a:ln>
        </p:spPr>
      </p:cxnSp>
      <p:cxnSp>
        <p:nvCxnSpPr>
          <p:cNvPr id="906" name="Google Shape;906;p39"/>
          <p:cNvCxnSpPr/>
          <p:nvPr/>
        </p:nvCxnSpPr>
        <p:spPr>
          <a:xfrm>
            <a:off x="8825346" y="928683"/>
            <a:ext cx="13854" cy="5416694"/>
          </a:xfrm>
          <a:prstGeom prst="straightConnector1">
            <a:avLst/>
          </a:prstGeom>
          <a:noFill/>
          <a:ln cap="flat" cmpd="sng" w="9525">
            <a:solidFill>
              <a:schemeClr val="dk1"/>
            </a:solidFill>
            <a:prstDash val="solid"/>
            <a:miter lim="800000"/>
            <a:headEnd len="sm" w="sm" type="none"/>
            <a:tailEnd len="sm" w="sm" type="none"/>
          </a:ln>
        </p:spPr>
      </p:cxnSp>
      <p:sp>
        <p:nvSpPr>
          <p:cNvPr id="907" name="Google Shape;907;p39"/>
          <p:cNvSpPr txBox="1"/>
          <p:nvPr/>
        </p:nvSpPr>
        <p:spPr>
          <a:xfrm>
            <a:off x="1527470" y="928683"/>
            <a:ext cx="1683327"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X linked</a:t>
            </a:r>
            <a:endParaRPr/>
          </a:p>
        </p:txBody>
      </p:sp>
      <p:sp>
        <p:nvSpPr>
          <p:cNvPr id="908" name="Google Shape;908;p39"/>
          <p:cNvSpPr txBox="1"/>
          <p:nvPr/>
        </p:nvSpPr>
        <p:spPr>
          <a:xfrm>
            <a:off x="5947070" y="928683"/>
            <a:ext cx="1683327"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Y linked</a:t>
            </a:r>
            <a:endParaRPr/>
          </a:p>
        </p:txBody>
      </p:sp>
      <p:sp>
        <p:nvSpPr>
          <p:cNvPr id="909" name="Google Shape;909;p39"/>
          <p:cNvSpPr txBox="1"/>
          <p:nvPr/>
        </p:nvSpPr>
        <p:spPr>
          <a:xfrm>
            <a:off x="9144007" y="623036"/>
            <a:ext cx="2348345" cy="95410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800">
                <a:solidFill>
                  <a:schemeClr val="dk1"/>
                </a:solidFill>
                <a:latin typeface="Times New Roman"/>
                <a:ea typeface="Times New Roman"/>
                <a:cs typeface="Times New Roman"/>
                <a:sym typeface="Times New Roman"/>
              </a:rPr>
              <a:t>Homologous X and Y</a:t>
            </a:r>
            <a:endParaRPr/>
          </a:p>
        </p:txBody>
      </p:sp>
      <p:sp>
        <p:nvSpPr>
          <p:cNvPr id="910" name="Google Shape;910;p39"/>
          <p:cNvSpPr txBox="1"/>
          <p:nvPr/>
        </p:nvSpPr>
        <p:spPr>
          <a:xfrm>
            <a:off x="928940" y="1544328"/>
            <a:ext cx="3394364"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Affected father has all his daughters affected!</a:t>
            </a:r>
            <a:endParaRPr/>
          </a:p>
          <a:p>
            <a:pPr indent="0" lvl="0" marL="0" marR="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Affected son should have affected mother </a:t>
            </a:r>
            <a:endParaRPr sz="1800">
              <a:solidFill>
                <a:schemeClr val="dk1"/>
              </a:solidFill>
              <a:latin typeface="Times New Roman"/>
              <a:ea typeface="Times New Roman"/>
              <a:cs typeface="Times New Roman"/>
              <a:sym typeface="Times New Roman"/>
            </a:endParaRPr>
          </a:p>
        </p:txBody>
      </p:sp>
      <p:sp>
        <p:nvSpPr>
          <p:cNvPr id="911" name="Google Shape;911;p39"/>
          <p:cNvSpPr txBox="1"/>
          <p:nvPr/>
        </p:nvSpPr>
        <p:spPr>
          <a:xfrm rot="-5400000">
            <a:off x="-133780" y="4514046"/>
            <a:ext cx="156077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How to Deny</a:t>
            </a:r>
            <a:endParaRPr/>
          </a:p>
        </p:txBody>
      </p:sp>
      <p:sp>
        <p:nvSpPr>
          <p:cNvPr id="912" name="Google Shape;912;p39"/>
          <p:cNvSpPr txBox="1"/>
          <p:nvPr/>
        </p:nvSpPr>
        <p:spPr>
          <a:xfrm>
            <a:off x="4315379" y="1602570"/>
            <a:ext cx="4496119"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Every affected girl should have affected father</a:t>
            </a:r>
            <a:endParaRPr/>
          </a:p>
          <a:p>
            <a:pPr indent="0" lvl="0" marL="0" marR="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Every normal boy should have normal mother</a:t>
            </a:r>
            <a:endParaRPr/>
          </a:p>
        </p:txBody>
      </p:sp>
      <p:sp>
        <p:nvSpPr>
          <p:cNvPr id="913" name="Google Shape;913;p39"/>
          <p:cNvSpPr txBox="1"/>
          <p:nvPr/>
        </p:nvSpPr>
        <p:spPr>
          <a:xfrm>
            <a:off x="9137080" y="1577137"/>
            <a:ext cx="2978727"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Every normal brother and sister should have </a:t>
            </a:r>
            <a:r>
              <a:rPr b="1" lang="en-US" sz="1800">
                <a:solidFill>
                  <a:schemeClr val="dk1"/>
                </a:solidFill>
                <a:latin typeface="Times New Roman"/>
                <a:ea typeface="Times New Roman"/>
                <a:cs typeface="Times New Roman"/>
                <a:sym typeface="Times New Roman"/>
              </a:rPr>
              <a:t>normal</a:t>
            </a:r>
            <a:r>
              <a:rPr lang="en-US" sz="1800">
                <a:solidFill>
                  <a:schemeClr val="dk1"/>
                </a:solidFill>
                <a:latin typeface="Times New Roman"/>
                <a:ea typeface="Times New Roman"/>
                <a:cs typeface="Times New Roman"/>
                <a:sym typeface="Times New Roman"/>
              </a:rPr>
              <a:t> father </a:t>
            </a:r>
            <a:endParaRPr/>
          </a:p>
        </p:txBody>
      </p:sp>
      <p:cxnSp>
        <p:nvCxnSpPr>
          <p:cNvPr id="914" name="Google Shape;914;p39"/>
          <p:cNvCxnSpPr/>
          <p:nvPr/>
        </p:nvCxnSpPr>
        <p:spPr>
          <a:xfrm>
            <a:off x="350472" y="2937159"/>
            <a:ext cx="11841533" cy="0"/>
          </a:xfrm>
          <a:prstGeom prst="straightConnector1">
            <a:avLst/>
          </a:prstGeom>
          <a:noFill/>
          <a:ln cap="flat" cmpd="sng" w="9525">
            <a:solidFill>
              <a:schemeClr val="dk1"/>
            </a:solidFill>
            <a:prstDash val="solid"/>
            <a:miter lim="800000"/>
            <a:headEnd len="sm" w="sm" type="none"/>
            <a:tailEnd len="sm" w="sm" type="none"/>
          </a:ln>
        </p:spPr>
      </p:cxnSp>
      <p:cxnSp>
        <p:nvCxnSpPr>
          <p:cNvPr id="915" name="Google Shape;915;p39"/>
          <p:cNvCxnSpPr/>
          <p:nvPr/>
        </p:nvCxnSpPr>
        <p:spPr>
          <a:xfrm>
            <a:off x="838200" y="928683"/>
            <a:ext cx="0" cy="5416694"/>
          </a:xfrm>
          <a:prstGeom prst="straightConnector1">
            <a:avLst/>
          </a:prstGeom>
          <a:noFill/>
          <a:ln cap="flat" cmpd="sng" w="9525">
            <a:solidFill>
              <a:schemeClr val="dk1"/>
            </a:solidFill>
            <a:prstDash val="solid"/>
            <a:miter lim="800000"/>
            <a:headEnd len="sm" w="sm" type="none"/>
            <a:tailEnd len="sm" w="sm" type="none"/>
          </a:ln>
        </p:spPr>
      </p:cxnSp>
      <p:sp>
        <p:nvSpPr>
          <p:cNvPr id="916" name="Google Shape;916;p39"/>
          <p:cNvSpPr txBox="1"/>
          <p:nvPr/>
        </p:nvSpPr>
        <p:spPr>
          <a:xfrm rot="-5400000">
            <a:off x="-92854" y="1964810"/>
            <a:ext cx="156077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Characteristic</a:t>
            </a:r>
            <a:endParaRPr/>
          </a:p>
        </p:txBody>
      </p:sp>
      <p:sp>
        <p:nvSpPr>
          <p:cNvPr id="917" name="Google Shape;917;p39"/>
          <p:cNvSpPr txBox="1"/>
          <p:nvPr/>
        </p:nvSpPr>
        <p:spPr>
          <a:xfrm>
            <a:off x="1000514" y="3014310"/>
            <a:ext cx="3269992"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Times New Roman"/>
                <a:ea typeface="Times New Roman"/>
                <a:cs typeface="Times New Roman"/>
                <a:sym typeface="Times New Roman"/>
              </a:rPr>
              <a:t>Look for normal father and affected daughter</a:t>
            </a:r>
            <a:endParaRPr/>
          </a:p>
        </p:txBody>
      </p:sp>
      <p:sp>
        <p:nvSpPr>
          <p:cNvPr id="918" name="Google Shape;918;p39"/>
          <p:cNvSpPr txBox="1"/>
          <p:nvPr/>
        </p:nvSpPr>
        <p:spPr>
          <a:xfrm>
            <a:off x="2084502" y="3637036"/>
            <a:ext cx="2217016" cy="138499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Times New Roman"/>
                <a:ea typeface="Times New Roman"/>
                <a:cs typeface="Times New Roman"/>
                <a:sym typeface="Times New Roman"/>
              </a:rPr>
              <a:t>Daughter is normal should be X</a:t>
            </a:r>
            <a:r>
              <a:rPr baseline="30000" lang="en-US" sz="1400">
                <a:solidFill>
                  <a:schemeClr val="dk1"/>
                </a:solidFill>
                <a:latin typeface="Times New Roman"/>
                <a:ea typeface="Times New Roman"/>
                <a:cs typeface="Times New Roman"/>
                <a:sym typeface="Times New Roman"/>
              </a:rPr>
              <a:t>n </a:t>
            </a:r>
            <a:r>
              <a:rPr lang="en-US" sz="1400">
                <a:solidFill>
                  <a:schemeClr val="dk1"/>
                </a:solidFill>
                <a:latin typeface="Times New Roman"/>
                <a:ea typeface="Times New Roman"/>
                <a:cs typeface="Times New Roman"/>
                <a:sym typeface="Times New Roman"/>
              </a:rPr>
              <a:t>X</a:t>
            </a:r>
            <a:r>
              <a:rPr baseline="30000" lang="en-US" sz="1400">
                <a:solidFill>
                  <a:schemeClr val="dk1"/>
                </a:solidFill>
                <a:latin typeface="Times New Roman"/>
                <a:ea typeface="Times New Roman"/>
                <a:cs typeface="Times New Roman"/>
                <a:sym typeface="Times New Roman"/>
              </a:rPr>
              <a:t>n</a:t>
            </a:r>
            <a:r>
              <a:rPr lang="en-US" sz="1400">
                <a:solidFill>
                  <a:schemeClr val="dk1"/>
                </a:solidFill>
                <a:latin typeface="Times New Roman"/>
                <a:ea typeface="Times New Roman"/>
                <a:cs typeface="Times New Roman"/>
                <a:sym typeface="Times New Roman"/>
              </a:rPr>
              <a:t> should inherit X</a:t>
            </a:r>
            <a:r>
              <a:rPr baseline="30000" lang="en-US" sz="1400">
                <a:solidFill>
                  <a:schemeClr val="dk1"/>
                </a:solidFill>
                <a:latin typeface="Times New Roman"/>
                <a:ea typeface="Times New Roman"/>
                <a:cs typeface="Times New Roman"/>
                <a:sym typeface="Times New Roman"/>
              </a:rPr>
              <a:t>n</a:t>
            </a:r>
            <a:r>
              <a:rPr lang="en-US" sz="1400">
                <a:solidFill>
                  <a:schemeClr val="dk1"/>
                </a:solidFill>
                <a:latin typeface="Times New Roman"/>
                <a:ea typeface="Times New Roman"/>
                <a:cs typeface="Times New Roman"/>
                <a:sym typeface="Times New Roman"/>
              </a:rPr>
              <a:t> from her father whose genotype should be X</a:t>
            </a:r>
            <a:r>
              <a:rPr baseline="30000" lang="en-US" sz="1400">
                <a:solidFill>
                  <a:schemeClr val="dk1"/>
                </a:solidFill>
                <a:latin typeface="Times New Roman"/>
                <a:ea typeface="Times New Roman"/>
                <a:cs typeface="Times New Roman"/>
                <a:sym typeface="Times New Roman"/>
              </a:rPr>
              <a:t>n</a:t>
            </a:r>
            <a:r>
              <a:rPr lang="en-US" sz="1400">
                <a:solidFill>
                  <a:schemeClr val="dk1"/>
                </a:solidFill>
                <a:latin typeface="Times New Roman"/>
                <a:ea typeface="Times New Roman"/>
                <a:cs typeface="Times New Roman"/>
                <a:sym typeface="Times New Roman"/>
              </a:rPr>
              <a:t>Y who should be normal which is not the case</a:t>
            </a:r>
            <a:endParaRPr/>
          </a:p>
        </p:txBody>
      </p:sp>
      <p:sp>
        <p:nvSpPr>
          <p:cNvPr id="919" name="Google Shape;919;p39"/>
          <p:cNvSpPr txBox="1"/>
          <p:nvPr/>
        </p:nvSpPr>
        <p:spPr>
          <a:xfrm>
            <a:off x="2046094" y="5434558"/>
            <a:ext cx="2217016" cy="116955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Times New Roman"/>
                <a:ea typeface="Times New Roman"/>
                <a:cs typeface="Times New Roman"/>
                <a:sym typeface="Times New Roman"/>
              </a:rPr>
              <a:t>mother is normal should be X</a:t>
            </a:r>
            <a:r>
              <a:rPr baseline="30000" lang="en-US" sz="1400">
                <a:solidFill>
                  <a:schemeClr val="dk1"/>
                </a:solidFill>
                <a:latin typeface="Times New Roman"/>
                <a:ea typeface="Times New Roman"/>
                <a:cs typeface="Times New Roman"/>
                <a:sym typeface="Times New Roman"/>
              </a:rPr>
              <a:t>n</a:t>
            </a:r>
            <a:r>
              <a:rPr lang="en-US" sz="1400">
                <a:solidFill>
                  <a:schemeClr val="dk1"/>
                </a:solidFill>
                <a:latin typeface="Times New Roman"/>
                <a:ea typeface="Times New Roman"/>
                <a:cs typeface="Times New Roman"/>
                <a:sym typeface="Times New Roman"/>
              </a:rPr>
              <a:t>X</a:t>
            </a:r>
            <a:r>
              <a:rPr baseline="30000" lang="en-US" sz="1400">
                <a:solidFill>
                  <a:schemeClr val="dk1"/>
                </a:solidFill>
                <a:latin typeface="Times New Roman"/>
                <a:ea typeface="Times New Roman"/>
                <a:cs typeface="Times New Roman"/>
                <a:sym typeface="Times New Roman"/>
              </a:rPr>
              <a:t>n</a:t>
            </a:r>
            <a:r>
              <a:rPr lang="en-US" sz="1400">
                <a:solidFill>
                  <a:schemeClr val="dk1"/>
                </a:solidFill>
                <a:latin typeface="Times New Roman"/>
                <a:ea typeface="Times New Roman"/>
                <a:cs typeface="Times New Roman"/>
                <a:sym typeface="Times New Roman"/>
              </a:rPr>
              <a:t> should give her son X</a:t>
            </a:r>
            <a:r>
              <a:rPr baseline="30000" lang="en-US" sz="1400">
                <a:solidFill>
                  <a:schemeClr val="dk1"/>
                </a:solidFill>
                <a:latin typeface="Times New Roman"/>
                <a:ea typeface="Times New Roman"/>
                <a:cs typeface="Times New Roman"/>
                <a:sym typeface="Times New Roman"/>
              </a:rPr>
              <a:t>n</a:t>
            </a:r>
            <a:r>
              <a:rPr lang="en-US" sz="1400">
                <a:solidFill>
                  <a:schemeClr val="dk1"/>
                </a:solidFill>
                <a:latin typeface="Times New Roman"/>
                <a:ea typeface="Times New Roman"/>
                <a:cs typeface="Times New Roman"/>
                <a:sym typeface="Times New Roman"/>
              </a:rPr>
              <a:t> whose genotype should be X</a:t>
            </a:r>
            <a:r>
              <a:rPr baseline="30000" lang="en-US" sz="1400">
                <a:solidFill>
                  <a:schemeClr val="dk1"/>
                </a:solidFill>
                <a:latin typeface="Times New Roman"/>
                <a:ea typeface="Times New Roman"/>
                <a:cs typeface="Times New Roman"/>
                <a:sym typeface="Times New Roman"/>
              </a:rPr>
              <a:t>n</a:t>
            </a:r>
            <a:r>
              <a:rPr lang="en-US" sz="1400">
                <a:solidFill>
                  <a:schemeClr val="dk1"/>
                </a:solidFill>
                <a:latin typeface="Times New Roman"/>
                <a:ea typeface="Times New Roman"/>
                <a:cs typeface="Times New Roman"/>
                <a:sym typeface="Times New Roman"/>
              </a:rPr>
              <a:t>Y who should be normal which is not the case</a:t>
            </a:r>
            <a:endParaRPr/>
          </a:p>
        </p:txBody>
      </p:sp>
      <p:cxnSp>
        <p:nvCxnSpPr>
          <p:cNvPr id="920" name="Google Shape;920;p39"/>
          <p:cNvCxnSpPr/>
          <p:nvPr/>
        </p:nvCxnSpPr>
        <p:spPr>
          <a:xfrm>
            <a:off x="831278" y="5022025"/>
            <a:ext cx="3484099" cy="0"/>
          </a:xfrm>
          <a:prstGeom prst="straightConnector1">
            <a:avLst/>
          </a:prstGeom>
          <a:noFill/>
          <a:ln cap="flat" cmpd="sng" w="9525">
            <a:solidFill>
              <a:schemeClr val="dk1"/>
            </a:solidFill>
            <a:prstDash val="solid"/>
            <a:miter lim="800000"/>
            <a:headEnd len="sm" w="sm" type="none"/>
            <a:tailEnd len="sm" w="sm" type="none"/>
          </a:ln>
        </p:spPr>
      </p:cxnSp>
      <p:grpSp>
        <p:nvGrpSpPr>
          <p:cNvPr id="921" name="Google Shape;921;p39"/>
          <p:cNvGrpSpPr/>
          <p:nvPr/>
        </p:nvGrpSpPr>
        <p:grpSpPr>
          <a:xfrm>
            <a:off x="4402843" y="3291538"/>
            <a:ext cx="1069709" cy="820518"/>
            <a:chOff x="1235538" y="1454023"/>
            <a:chExt cx="1911093" cy="1307637"/>
          </a:xfrm>
        </p:grpSpPr>
        <p:sp>
          <p:nvSpPr>
            <p:cNvPr id="922" name="Google Shape;922;p39"/>
            <p:cNvSpPr/>
            <p:nvPr/>
          </p:nvSpPr>
          <p:spPr>
            <a:xfrm>
              <a:off x="2570631" y="1454023"/>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923" name="Google Shape;923;p39"/>
            <p:cNvSpPr/>
            <p:nvPr/>
          </p:nvSpPr>
          <p:spPr>
            <a:xfrm>
              <a:off x="1235538" y="1472023"/>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924" name="Google Shape;924;p39"/>
            <p:cNvSpPr/>
            <p:nvPr/>
          </p:nvSpPr>
          <p:spPr>
            <a:xfrm>
              <a:off x="1939444" y="2221660"/>
              <a:ext cx="540000" cy="540000"/>
            </a:xfrm>
            <a:prstGeom prst="rect">
              <a:avLst/>
            </a:prstGeom>
            <a:solidFill>
              <a:srgbClr val="F2F2F2"/>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925" name="Google Shape;925;p39"/>
            <p:cNvCxnSpPr>
              <a:stCxn id="923" idx="3"/>
              <a:endCxn id="922" idx="2"/>
            </p:cNvCxnSpPr>
            <p:nvPr/>
          </p:nvCxnSpPr>
          <p:spPr>
            <a:xfrm>
              <a:off x="1775538" y="1742023"/>
              <a:ext cx="795000" cy="0"/>
            </a:xfrm>
            <a:prstGeom prst="straightConnector1">
              <a:avLst/>
            </a:prstGeom>
            <a:noFill/>
            <a:ln cap="flat" cmpd="sng" w="9525">
              <a:solidFill>
                <a:schemeClr val="dk1"/>
              </a:solidFill>
              <a:prstDash val="solid"/>
              <a:miter lim="800000"/>
              <a:headEnd len="sm" w="sm" type="none"/>
              <a:tailEnd len="sm" w="sm" type="none"/>
            </a:ln>
          </p:spPr>
        </p:cxnSp>
        <p:cxnSp>
          <p:nvCxnSpPr>
            <p:cNvPr id="926" name="Google Shape;926;p39"/>
            <p:cNvCxnSpPr>
              <a:endCxn id="924" idx="0"/>
            </p:cNvCxnSpPr>
            <p:nvPr/>
          </p:nvCxnSpPr>
          <p:spPr>
            <a:xfrm>
              <a:off x="2209444" y="1741960"/>
              <a:ext cx="0" cy="479700"/>
            </a:xfrm>
            <a:prstGeom prst="straightConnector1">
              <a:avLst/>
            </a:prstGeom>
            <a:noFill/>
            <a:ln cap="flat" cmpd="sng" w="9525">
              <a:solidFill>
                <a:schemeClr val="dk1"/>
              </a:solidFill>
              <a:prstDash val="solid"/>
              <a:miter lim="800000"/>
              <a:headEnd len="sm" w="sm" type="none"/>
              <a:tailEnd len="sm" w="sm" type="none"/>
            </a:ln>
          </p:spPr>
        </p:cxnSp>
      </p:grpSp>
      <p:grpSp>
        <p:nvGrpSpPr>
          <p:cNvPr id="927" name="Google Shape;927;p39"/>
          <p:cNvGrpSpPr/>
          <p:nvPr/>
        </p:nvGrpSpPr>
        <p:grpSpPr>
          <a:xfrm>
            <a:off x="4467226" y="4534382"/>
            <a:ext cx="1029253" cy="764603"/>
            <a:chOff x="1235538" y="1454023"/>
            <a:chExt cx="1911093" cy="1274156"/>
          </a:xfrm>
        </p:grpSpPr>
        <p:sp>
          <p:nvSpPr>
            <p:cNvPr id="928" name="Google Shape;928;p39"/>
            <p:cNvSpPr/>
            <p:nvPr/>
          </p:nvSpPr>
          <p:spPr>
            <a:xfrm>
              <a:off x="2570631" y="1454023"/>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929" name="Google Shape;929;p39"/>
            <p:cNvSpPr/>
            <p:nvPr/>
          </p:nvSpPr>
          <p:spPr>
            <a:xfrm>
              <a:off x="1235538" y="1472023"/>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930" name="Google Shape;930;p39"/>
            <p:cNvSpPr/>
            <p:nvPr/>
          </p:nvSpPr>
          <p:spPr>
            <a:xfrm>
              <a:off x="1921663" y="2221660"/>
              <a:ext cx="540000" cy="506519"/>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931" name="Google Shape;931;p39"/>
            <p:cNvCxnSpPr>
              <a:stCxn id="929" idx="3"/>
              <a:endCxn id="928" idx="2"/>
            </p:cNvCxnSpPr>
            <p:nvPr/>
          </p:nvCxnSpPr>
          <p:spPr>
            <a:xfrm>
              <a:off x="1775538" y="1742023"/>
              <a:ext cx="795000" cy="0"/>
            </a:xfrm>
            <a:prstGeom prst="straightConnector1">
              <a:avLst/>
            </a:prstGeom>
            <a:noFill/>
            <a:ln cap="flat" cmpd="sng" w="9525">
              <a:solidFill>
                <a:schemeClr val="dk1"/>
              </a:solidFill>
              <a:prstDash val="solid"/>
              <a:miter lim="800000"/>
              <a:headEnd len="sm" w="sm" type="none"/>
              <a:tailEnd len="sm" w="sm" type="none"/>
            </a:ln>
          </p:spPr>
        </p:cxnSp>
        <p:cxnSp>
          <p:nvCxnSpPr>
            <p:cNvPr id="932" name="Google Shape;932;p39"/>
            <p:cNvCxnSpPr>
              <a:endCxn id="930" idx="0"/>
            </p:cNvCxnSpPr>
            <p:nvPr/>
          </p:nvCxnSpPr>
          <p:spPr>
            <a:xfrm flipH="1">
              <a:off x="2191663" y="1741960"/>
              <a:ext cx="2100" cy="479700"/>
            </a:xfrm>
            <a:prstGeom prst="straightConnector1">
              <a:avLst/>
            </a:prstGeom>
            <a:noFill/>
            <a:ln cap="flat" cmpd="sng" w="9525">
              <a:solidFill>
                <a:schemeClr val="dk1"/>
              </a:solidFill>
              <a:prstDash val="solid"/>
              <a:miter lim="800000"/>
              <a:headEnd len="sm" w="sm" type="none"/>
              <a:tailEnd len="sm" w="sm" type="none"/>
            </a:ln>
          </p:spPr>
        </p:cxnSp>
      </p:grpSp>
      <p:grpSp>
        <p:nvGrpSpPr>
          <p:cNvPr id="933" name="Google Shape;933;p39"/>
          <p:cNvGrpSpPr/>
          <p:nvPr/>
        </p:nvGrpSpPr>
        <p:grpSpPr>
          <a:xfrm>
            <a:off x="4733011" y="5586807"/>
            <a:ext cx="534249" cy="743865"/>
            <a:chOff x="4879378" y="5747321"/>
            <a:chExt cx="646871" cy="816993"/>
          </a:xfrm>
        </p:grpSpPr>
        <p:grpSp>
          <p:nvGrpSpPr>
            <p:cNvPr id="934" name="Google Shape;934;p39"/>
            <p:cNvGrpSpPr/>
            <p:nvPr/>
          </p:nvGrpSpPr>
          <p:grpSpPr>
            <a:xfrm>
              <a:off x="4879378" y="5747321"/>
              <a:ext cx="646871" cy="587826"/>
              <a:chOff x="1775538" y="1742023"/>
              <a:chExt cx="795093" cy="709538"/>
            </a:xfrm>
          </p:grpSpPr>
          <p:cxnSp>
            <p:nvCxnSpPr>
              <p:cNvPr id="935" name="Google Shape;935;p39"/>
              <p:cNvCxnSpPr/>
              <p:nvPr/>
            </p:nvCxnSpPr>
            <p:spPr>
              <a:xfrm>
                <a:off x="1775538" y="1742023"/>
                <a:ext cx="795093" cy="0"/>
              </a:xfrm>
              <a:prstGeom prst="straightConnector1">
                <a:avLst/>
              </a:prstGeom>
              <a:noFill/>
              <a:ln cap="flat" cmpd="sng" w="9525">
                <a:solidFill>
                  <a:schemeClr val="dk1"/>
                </a:solidFill>
                <a:prstDash val="solid"/>
                <a:miter lim="800000"/>
                <a:headEnd len="sm" w="sm" type="none"/>
                <a:tailEnd len="sm" w="sm" type="none"/>
              </a:ln>
            </p:spPr>
          </p:cxnSp>
          <p:cxnSp>
            <p:nvCxnSpPr>
              <p:cNvPr id="936" name="Google Shape;936;p39"/>
              <p:cNvCxnSpPr/>
              <p:nvPr/>
            </p:nvCxnSpPr>
            <p:spPr>
              <a:xfrm flipH="1">
                <a:off x="2191663" y="1742023"/>
                <a:ext cx="1956" cy="709538"/>
              </a:xfrm>
              <a:prstGeom prst="straightConnector1">
                <a:avLst/>
              </a:prstGeom>
              <a:noFill/>
              <a:ln cap="flat" cmpd="sng" w="9525">
                <a:solidFill>
                  <a:schemeClr val="dk1"/>
                </a:solidFill>
                <a:prstDash val="solid"/>
                <a:miter lim="800000"/>
                <a:headEnd len="sm" w="sm" type="none"/>
                <a:tailEnd len="sm" w="sm" type="none"/>
              </a:ln>
            </p:spPr>
          </p:cxnSp>
        </p:grpSp>
        <p:sp>
          <p:nvSpPr>
            <p:cNvPr id="937" name="Google Shape;937;p39"/>
            <p:cNvSpPr/>
            <p:nvPr/>
          </p:nvSpPr>
          <p:spPr>
            <a:xfrm>
              <a:off x="4997792" y="6087119"/>
              <a:ext cx="468622" cy="477195"/>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sp>
        <p:nvSpPr>
          <p:cNvPr id="938" name="Google Shape;938;p39"/>
          <p:cNvSpPr txBox="1"/>
          <p:nvPr/>
        </p:nvSpPr>
        <p:spPr>
          <a:xfrm>
            <a:off x="1053312" y="5037369"/>
            <a:ext cx="3269992"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Times New Roman"/>
                <a:ea typeface="Times New Roman"/>
                <a:cs typeface="Times New Roman"/>
                <a:sym typeface="Times New Roman"/>
              </a:rPr>
              <a:t>Look for affected mother and normal son</a:t>
            </a:r>
            <a:endParaRPr/>
          </a:p>
        </p:txBody>
      </p:sp>
      <p:cxnSp>
        <p:nvCxnSpPr>
          <p:cNvPr id="939" name="Google Shape;939;p39"/>
          <p:cNvCxnSpPr>
            <a:stCxn id="918" idx="3"/>
          </p:cNvCxnSpPr>
          <p:nvPr/>
        </p:nvCxnSpPr>
        <p:spPr>
          <a:xfrm>
            <a:off x="4301518" y="4329533"/>
            <a:ext cx="4551600" cy="24000"/>
          </a:xfrm>
          <a:prstGeom prst="straightConnector1">
            <a:avLst/>
          </a:prstGeom>
          <a:noFill/>
          <a:ln cap="flat" cmpd="sng" w="9525">
            <a:solidFill>
              <a:schemeClr val="dk1"/>
            </a:solidFill>
            <a:prstDash val="solid"/>
            <a:miter lim="800000"/>
            <a:headEnd len="sm" w="sm" type="none"/>
            <a:tailEnd len="sm" w="sm" type="none"/>
          </a:ln>
        </p:spPr>
      </p:cxnSp>
      <p:cxnSp>
        <p:nvCxnSpPr>
          <p:cNvPr id="940" name="Google Shape;940;p39"/>
          <p:cNvCxnSpPr/>
          <p:nvPr/>
        </p:nvCxnSpPr>
        <p:spPr>
          <a:xfrm>
            <a:off x="4315373" y="5528987"/>
            <a:ext cx="4551536" cy="24135"/>
          </a:xfrm>
          <a:prstGeom prst="straightConnector1">
            <a:avLst/>
          </a:prstGeom>
          <a:noFill/>
          <a:ln cap="flat" cmpd="sng" w="9525">
            <a:solidFill>
              <a:schemeClr val="dk1"/>
            </a:solidFill>
            <a:prstDash val="solid"/>
            <a:miter lim="800000"/>
            <a:headEnd len="sm" w="sm" type="none"/>
            <a:tailEnd len="sm" w="sm" type="none"/>
          </a:ln>
        </p:spPr>
      </p:cxnSp>
      <p:sp>
        <p:nvSpPr>
          <p:cNvPr id="941" name="Google Shape;941;p39"/>
          <p:cNvSpPr txBox="1"/>
          <p:nvPr/>
        </p:nvSpPr>
        <p:spPr>
          <a:xfrm>
            <a:off x="5452396" y="2979270"/>
            <a:ext cx="3323672" cy="138499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Times New Roman"/>
                <a:ea typeface="Times New Roman"/>
                <a:cs typeface="Times New Roman"/>
                <a:sym typeface="Times New Roman"/>
              </a:rPr>
              <a:t>If the gene was located on non homologous Y chromosome then son II-1 genotype should be XY</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 he should have inherited Y</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 from his father (I-1) who should be also XY</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 and must be affected which is not the case</a:t>
            </a:r>
            <a:endParaRPr/>
          </a:p>
        </p:txBody>
      </p:sp>
      <p:sp>
        <p:nvSpPr>
          <p:cNvPr id="942" name="Google Shape;942;p39"/>
          <p:cNvSpPr txBox="1"/>
          <p:nvPr/>
        </p:nvSpPr>
        <p:spPr>
          <a:xfrm>
            <a:off x="5480284" y="4377244"/>
            <a:ext cx="3323672" cy="116955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Times New Roman"/>
                <a:ea typeface="Times New Roman"/>
                <a:cs typeface="Times New Roman"/>
                <a:sym typeface="Times New Roman"/>
              </a:rPr>
              <a:t>If the gene was located on non homologous Y chromosome then son II-1 genotype should be XY</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 he should have inherited Y</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 from his father who should be also XY</a:t>
            </a:r>
            <a:r>
              <a:rPr baseline="30000" lang="en-US" sz="1400">
                <a:solidFill>
                  <a:schemeClr val="dk1"/>
                </a:solidFill>
                <a:latin typeface="Times New Roman"/>
                <a:ea typeface="Times New Roman"/>
                <a:cs typeface="Times New Roman"/>
                <a:sym typeface="Times New Roman"/>
              </a:rPr>
              <a:t>D</a:t>
            </a:r>
            <a:r>
              <a:rPr lang="en-US" sz="1400">
                <a:solidFill>
                  <a:schemeClr val="dk1"/>
                </a:solidFill>
                <a:latin typeface="Times New Roman"/>
                <a:ea typeface="Times New Roman"/>
                <a:cs typeface="Times New Roman"/>
                <a:sym typeface="Times New Roman"/>
              </a:rPr>
              <a:t> and must be affected which is not the case</a:t>
            </a:r>
            <a:endParaRPr/>
          </a:p>
        </p:txBody>
      </p:sp>
      <p:sp>
        <p:nvSpPr>
          <p:cNvPr id="943" name="Google Shape;943;p39"/>
          <p:cNvSpPr txBox="1"/>
          <p:nvPr/>
        </p:nvSpPr>
        <p:spPr>
          <a:xfrm>
            <a:off x="5468249" y="5686011"/>
            <a:ext cx="3323672" cy="73866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Times New Roman"/>
                <a:ea typeface="Times New Roman"/>
                <a:cs typeface="Times New Roman"/>
                <a:sym typeface="Times New Roman"/>
              </a:rPr>
              <a:t>If the gene was located on non homologous Y then no girls should be affected but girl II-1 is affected which is not the case.</a:t>
            </a:r>
            <a:endParaRPr/>
          </a:p>
        </p:txBody>
      </p:sp>
      <p:grpSp>
        <p:nvGrpSpPr>
          <p:cNvPr id="944" name="Google Shape;944;p39"/>
          <p:cNvGrpSpPr/>
          <p:nvPr/>
        </p:nvGrpSpPr>
        <p:grpSpPr>
          <a:xfrm>
            <a:off x="9078333" y="3014310"/>
            <a:ext cx="1183273" cy="878988"/>
            <a:chOff x="9061312" y="2375737"/>
            <a:chExt cx="1980699" cy="1362232"/>
          </a:xfrm>
        </p:grpSpPr>
        <p:grpSp>
          <p:nvGrpSpPr>
            <p:cNvPr id="945" name="Google Shape;945;p39"/>
            <p:cNvGrpSpPr/>
            <p:nvPr/>
          </p:nvGrpSpPr>
          <p:grpSpPr>
            <a:xfrm>
              <a:off x="9061312" y="2375737"/>
              <a:ext cx="1746388" cy="1332167"/>
              <a:chOff x="1187200" y="2594451"/>
              <a:chExt cx="1746388" cy="1332167"/>
            </a:xfrm>
          </p:grpSpPr>
          <p:grpSp>
            <p:nvGrpSpPr>
              <p:cNvPr id="946" name="Google Shape;946;p39"/>
              <p:cNvGrpSpPr/>
              <p:nvPr/>
            </p:nvGrpSpPr>
            <p:grpSpPr>
              <a:xfrm>
                <a:off x="1187200" y="2594451"/>
                <a:ext cx="1746388" cy="1332167"/>
                <a:chOff x="1187200" y="2318619"/>
                <a:chExt cx="2146550" cy="1607999"/>
              </a:xfrm>
            </p:grpSpPr>
            <p:cxnSp>
              <p:nvCxnSpPr>
                <p:cNvPr id="947" name="Google Shape;947;p39"/>
                <p:cNvCxnSpPr/>
                <p:nvPr/>
              </p:nvCxnSpPr>
              <p:spPr>
                <a:xfrm>
                  <a:off x="1720850" y="2588619"/>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948" name="Google Shape;948;p39"/>
                <p:cNvCxnSpPr/>
                <p:nvPr/>
              </p:nvCxnSpPr>
              <p:spPr>
                <a:xfrm>
                  <a:off x="2228850" y="2588619"/>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949" name="Google Shape;949;p39"/>
                <p:cNvCxnSpPr/>
                <p:nvPr/>
              </p:nvCxnSpPr>
              <p:spPr>
                <a:xfrm>
                  <a:off x="1339850" y="2969619"/>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950" name="Google Shape;950;p39"/>
                <p:cNvCxnSpPr/>
                <p:nvPr/>
              </p:nvCxnSpPr>
              <p:spPr>
                <a:xfrm>
                  <a:off x="2235200" y="2975969"/>
                  <a:ext cx="6350" cy="381000"/>
                </a:xfrm>
                <a:prstGeom prst="straightConnector1">
                  <a:avLst/>
                </a:prstGeom>
                <a:noFill/>
                <a:ln cap="flat" cmpd="sng" w="9525">
                  <a:solidFill>
                    <a:schemeClr val="dk1"/>
                  </a:solidFill>
                  <a:prstDash val="solid"/>
                  <a:miter lim="800000"/>
                  <a:headEnd len="sm" w="sm" type="none"/>
                  <a:tailEnd len="sm" w="sm" type="none"/>
                </a:ln>
              </p:spPr>
            </p:cxnSp>
            <p:sp>
              <p:nvSpPr>
                <p:cNvPr id="951" name="Google Shape;951;p39"/>
                <p:cNvSpPr/>
                <p:nvPr/>
              </p:nvSpPr>
              <p:spPr>
                <a:xfrm>
                  <a:off x="1939525" y="3350618"/>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952" name="Google Shape;952;p39"/>
                <p:cNvSpPr/>
                <p:nvPr/>
              </p:nvSpPr>
              <p:spPr>
                <a:xfrm>
                  <a:off x="1187200" y="2318619"/>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cxnSp>
            <p:nvCxnSpPr>
              <p:cNvPr id="953" name="Google Shape;953;p39"/>
              <p:cNvCxnSpPr/>
              <p:nvPr/>
            </p:nvCxnSpPr>
            <p:spPr>
              <a:xfrm>
                <a:off x="1316198" y="3133725"/>
                <a:ext cx="0" cy="314325"/>
              </a:xfrm>
              <a:prstGeom prst="straightConnector1">
                <a:avLst/>
              </a:prstGeom>
              <a:noFill/>
              <a:ln cap="flat" cmpd="sng" w="9525">
                <a:solidFill>
                  <a:schemeClr val="dk1"/>
                </a:solidFill>
                <a:prstDash val="solid"/>
                <a:miter lim="800000"/>
                <a:headEnd len="sm" w="sm" type="none"/>
                <a:tailEnd len="sm" w="sm" type="none"/>
              </a:ln>
            </p:spPr>
          </p:cxnSp>
          <p:cxnSp>
            <p:nvCxnSpPr>
              <p:cNvPr id="954" name="Google Shape;954;p39"/>
              <p:cNvCxnSpPr/>
              <p:nvPr/>
            </p:nvCxnSpPr>
            <p:spPr>
              <a:xfrm>
                <a:off x="2933588" y="3140360"/>
                <a:ext cx="0" cy="314325"/>
              </a:xfrm>
              <a:prstGeom prst="straightConnector1">
                <a:avLst/>
              </a:prstGeom>
              <a:noFill/>
              <a:ln cap="flat" cmpd="sng" w="9525">
                <a:solidFill>
                  <a:schemeClr val="dk1"/>
                </a:solidFill>
                <a:prstDash val="solid"/>
                <a:miter lim="800000"/>
                <a:headEnd len="sm" w="sm" type="none"/>
                <a:tailEnd len="sm" w="sm" type="none"/>
              </a:ln>
            </p:spPr>
          </p:cxnSp>
        </p:grpSp>
        <p:sp>
          <p:nvSpPr>
            <p:cNvPr id="955" name="Google Shape;955;p39"/>
            <p:cNvSpPr/>
            <p:nvPr/>
          </p:nvSpPr>
          <p:spPr>
            <a:xfrm>
              <a:off x="10573389" y="3260775"/>
              <a:ext cx="468622" cy="47719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sp>
        <p:nvSpPr>
          <p:cNvPr id="956" name="Google Shape;956;p39"/>
          <p:cNvSpPr txBox="1"/>
          <p:nvPr/>
        </p:nvSpPr>
        <p:spPr>
          <a:xfrm>
            <a:off x="8970114" y="3964798"/>
            <a:ext cx="3145693" cy="203132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Times New Roman"/>
                <a:ea typeface="Times New Roman"/>
                <a:cs typeface="Times New Roman"/>
                <a:sym typeface="Times New Roman"/>
              </a:rPr>
              <a:t>If the gene was located on homologous part of X and Y then child II-1 who is normal her genotype should be X</a:t>
            </a:r>
            <a:r>
              <a:rPr baseline="30000" lang="en-US" sz="1400">
                <a:solidFill>
                  <a:schemeClr val="dk1"/>
                </a:solidFill>
                <a:latin typeface="Times New Roman"/>
                <a:ea typeface="Times New Roman"/>
                <a:cs typeface="Times New Roman"/>
                <a:sym typeface="Times New Roman"/>
              </a:rPr>
              <a:t>n</a:t>
            </a:r>
            <a:r>
              <a:rPr lang="en-US" sz="1400">
                <a:solidFill>
                  <a:schemeClr val="dk1"/>
                </a:solidFill>
                <a:latin typeface="Times New Roman"/>
                <a:ea typeface="Times New Roman"/>
                <a:cs typeface="Times New Roman"/>
                <a:sym typeface="Times New Roman"/>
              </a:rPr>
              <a:t>X</a:t>
            </a:r>
            <a:r>
              <a:rPr baseline="30000" lang="en-US" sz="1400">
                <a:solidFill>
                  <a:schemeClr val="dk1"/>
                </a:solidFill>
                <a:latin typeface="Times New Roman"/>
                <a:ea typeface="Times New Roman"/>
                <a:cs typeface="Times New Roman"/>
                <a:sym typeface="Times New Roman"/>
              </a:rPr>
              <a:t>n</a:t>
            </a:r>
            <a:r>
              <a:rPr lang="en-US" sz="1400">
                <a:solidFill>
                  <a:schemeClr val="dk1"/>
                </a:solidFill>
                <a:latin typeface="Times New Roman"/>
                <a:ea typeface="Times New Roman"/>
                <a:cs typeface="Times New Roman"/>
                <a:sym typeface="Times New Roman"/>
              </a:rPr>
              <a:t> should have inherited X</a:t>
            </a:r>
            <a:r>
              <a:rPr baseline="30000" lang="en-US" sz="1400">
                <a:solidFill>
                  <a:schemeClr val="dk1"/>
                </a:solidFill>
                <a:latin typeface="Times New Roman"/>
                <a:ea typeface="Times New Roman"/>
                <a:cs typeface="Times New Roman"/>
                <a:sym typeface="Times New Roman"/>
              </a:rPr>
              <a:t>n</a:t>
            </a:r>
            <a:r>
              <a:rPr lang="en-US" sz="1400">
                <a:solidFill>
                  <a:schemeClr val="dk1"/>
                </a:solidFill>
                <a:latin typeface="Times New Roman"/>
                <a:ea typeface="Times New Roman"/>
                <a:cs typeface="Times New Roman"/>
                <a:sym typeface="Times New Roman"/>
              </a:rPr>
              <a:t> from her father, and the son II-2 who is normal, his genotype should be X</a:t>
            </a:r>
            <a:r>
              <a:rPr baseline="30000" lang="en-US" sz="1400">
                <a:solidFill>
                  <a:schemeClr val="dk1"/>
                </a:solidFill>
                <a:latin typeface="Times New Roman"/>
                <a:ea typeface="Times New Roman"/>
                <a:cs typeface="Times New Roman"/>
                <a:sym typeface="Times New Roman"/>
              </a:rPr>
              <a:t>n</a:t>
            </a:r>
            <a:r>
              <a:rPr lang="en-US" sz="1400">
                <a:solidFill>
                  <a:schemeClr val="dk1"/>
                </a:solidFill>
                <a:latin typeface="Times New Roman"/>
                <a:ea typeface="Times New Roman"/>
                <a:cs typeface="Times New Roman"/>
                <a:sym typeface="Times New Roman"/>
              </a:rPr>
              <a:t>Y</a:t>
            </a:r>
            <a:r>
              <a:rPr baseline="30000" lang="en-US" sz="1400">
                <a:solidFill>
                  <a:schemeClr val="dk1"/>
                </a:solidFill>
                <a:latin typeface="Times New Roman"/>
                <a:ea typeface="Times New Roman"/>
                <a:cs typeface="Times New Roman"/>
                <a:sym typeface="Times New Roman"/>
              </a:rPr>
              <a:t>n</a:t>
            </a:r>
            <a:r>
              <a:rPr lang="en-US" sz="1400">
                <a:solidFill>
                  <a:schemeClr val="dk1"/>
                </a:solidFill>
                <a:latin typeface="Times New Roman"/>
                <a:ea typeface="Times New Roman"/>
                <a:cs typeface="Times New Roman"/>
                <a:sym typeface="Times New Roman"/>
              </a:rPr>
              <a:t>  then he should inherit Y</a:t>
            </a:r>
            <a:r>
              <a:rPr baseline="30000" lang="en-US" sz="1400">
                <a:solidFill>
                  <a:schemeClr val="dk1"/>
                </a:solidFill>
                <a:latin typeface="Times New Roman"/>
                <a:ea typeface="Times New Roman"/>
                <a:cs typeface="Times New Roman"/>
                <a:sym typeface="Times New Roman"/>
              </a:rPr>
              <a:t>n</a:t>
            </a:r>
            <a:r>
              <a:rPr lang="en-US" sz="1400">
                <a:solidFill>
                  <a:schemeClr val="dk1"/>
                </a:solidFill>
                <a:latin typeface="Times New Roman"/>
                <a:ea typeface="Times New Roman"/>
                <a:cs typeface="Times New Roman"/>
                <a:sym typeface="Times New Roman"/>
              </a:rPr>
              <a:t> from his father, so father’s genotype should be X</a:t>
            </a:r>
            <a:r>
              <a:rPr baseline="30000" lang="en-US" sz="1400">
                <a:solidFill>
                  <a:schemeClr val="dk1"/>
                </a:solidFill>
                <a:latin typeface="Times New Roman"/>
                <a:ea typeface="Times New Roman"/>
                <a:cs typeface="Times New Roman"/>
                <a:sym typeface="Times New Roman"/>
              </a:rPr>
              <a:t>n</a:t>
            </a:r>
            <a:r>
              <a:rPr lang="en-US" sz="1400">
                <a:solidFill>
                  <a:schemeClr val="dk1"/>
                </a:solidFill>
                <a:latin typeface="Times New Roman"/>
                <a:ea typeface="Times New Roman"/>
                <a:cs typeface="Times New Roman"/>
                <a:sym typeface="Times New Roman"/>
              </a:rPr>
              <a:t>Y</a:t>
            </a:r>
            <a:r>
              <a:rPr baseline="30000" lang="en-US" sz="1400">
                <a:solidFill>
                  <a:schemeClr val="dk1"/>
                </a:solidFill>
                <a:latin typeface="Times New Roman"/>
                <a:ea typeface="Times New Roman"/>
                <a:cs typeface="Times New Roman"/>
                <a:sym typeface="Times New Roman"/>
              </a:rPr>
              <a:t>n</a:t>
            </a:r>
            <a:r>
              <a:rPr lang="en-US" sz="1400">
                <a:solidFill>
                  <a:schemeClr val="dk1"/>
                </a:solidFill>
                <a:latin typeface="Times New Roman"/>
                <a:ea typeface="Times New Roman"/>
                <a:cs typeface="Times New Roman"/>
                <a:sym typeface="Times New Roman"/>
              </a:rPr>
              <a:t> and must be normal which is not the case</a:t>
            </a:r>
            <a:endParaRPr/>
          </a:p>
        </p:txBody>
      </p:sp>
      <p:grpSp>
        <p:nvGrpSpPr>
          <p:cNvPr id="957" name="Google Shape;957;p39"/>
          <p:cNvGrpSpPr/>
          <p:nvPr/>
        </p:nvGrpSpPr>
        <p:grpSpPr>
          <a:xfrm>
            <a:off x="943840" y="5657543"/>
            <a:ext cx="1036800" cy="795600"/>
            <a:chOff x="1176600" y="4316852"/>
            <a:chExt cx="2458900" cy="1614351"/>
          </a:xfrm>
        </p:grpSpPr>
        <p:cxnSp>
          <p:nvCxnSpPr>
            <p:cNvPr id="958" name="Google Shape;958;p39"/>
            <p:cNvCxnSpPr/>
            <p:nvPr/>
          </p:nvCxnSpPr>
          <p:spPr>
            <a:xfrm>
              <a:off x="1752600" y="4622853"/>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959" name="Google Shape;959;p39"/>
            <p:cNvCxnSpPr/>
            <p:nvPr/>
          </p:nvCxnSpPr>
          <p:spPr>
            <a:xfrm>
              <a:off x="2260600" y="4622853"/>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960" name="Google Shape;960;p39"/>
            <p:cNvCxnSpPr/>
            <p:nvPr/>
          </p:nvCxnSpPr>
          <p:spPr>
            <a:xfrm>
              <a:off x="1371600" y="5003853"/>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961" name="Google Shape;961;p39"/>
            <p:cNvCxnSpPr/>
            <p:nvPr/>
          </p:nvCxnSpPr>
          <p:spPr>
            <a:xfrm>
              <a:off x="1371600" y="5003853"/>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962" name="Google Shape;962;p39"/>
            <p:cNvCxnSpPr/>
            <p:nvPr/>
          </p:nvCxnSpPr>
          <p:spPr>
            <a:xfrm>
              <a:off x="2266950" y="5010203"/>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963" name="Google Shape;963;p39"/>
            <p:cNvCxnSpPr/>
            <p:nvPr/>
          </p:nvCxnSpPr>
          <p:spPr>
            <a:xfrm>
              <a:off x="3365500" y="5003853"/>
              <a:ext cx="6350" cy="381000"/>
            </a:xfrm>
            <a:prstGeom prst="straightConnector1">
              <a:avLst/>
            </a:prstGeom>
            <a:noFill/>
            <a:ln cap="flat" cmpd="sng" w="9525">
              <a:solidFill>
                <a:schemeClr val="dk1"/>
              </a:solidFill>
              <a:prstDash val="solid"/>
              <a:miter lim="800000"/>
              <a:headEnd len="sm" w="sm" type="none"/>
              <a:tailEnd len="sm" w="sm" type="none"/>
            </a:ln>
          </p:spPr>
        </p:cxnSp>
        <p:sp>
          <p:nvSpPr>
            <p:cNvPr id="964" name="Google Shape;964;p39"/>
            <p:cNvSpPr/>
            <p:nvPr/>
          </p:nvSpPr>
          <p:spPr>
            <a:xfrm>
              <a:off x="1176600" y="4316852"/>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965" name="Google Shape;965;p39"/>
            <p:cNvSpPr/>
            <p:nvPr/>
          </p:nvSpPr>
          <p:spPr>
            <a:xfrm>
              <a:off x="3095500" y="5391203"/>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grpSp>
        <p:nvGrpSpPr>
          <p:cNvPr id="966" name="Google Shape;966;p39"/>
          <p:cNvGrpSpPr/>
          <p:nvPr/>
        </p:nvGrpSpPr>
        <p:grpSpPr>
          <a:xfrm>
            <a:off x="1026312" y="3794814"/>
            <a:ext cx="1036800" cy="795600"/>
            <a:chOff x="1187200" y="2594451"/>
            <a:chExt cx="1746388" cy="1332167"/>
          </a:xfrm>
        </p:grpSpPr>
        <p:grpSp>
          <p:nvGrpSpPr>
            <p:cNvPr id="967" name="Google Shape;967;p39"/>
            <p:cNvGrpSpPr/>
            <p:nvPr/>
          </p:nvGrpSpPr>
          <p:grpSpPr>
            <a:xfrm>
              <a:off x="1187200" y="2594451"/>
              <a:ext cx="1746388" cy="1332167"/>
              <a:chOff x="1187200" y="2318619"/>
              <a:chExt cx="2146550" cy="1607999"/>
            </a:xfrm>
          </p:grpSpPr>
          <p:cxnSp>
            <p:nvCxnSpPr>
              <p:cNvPr id="968" name="Google Shape;968;p39"/>
              <p:cNvCxnSpPr/>
              <p:nvPr/>
            </p:nvCxnSpPr>
            <p:spPr>
              <a:xfrm>
                <a:off x="1720850" y="2588619"/>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969" name="Google Shape;969;p39"/>
              <p:cNvCxnSpPr/>
              <p:nvPr/>
            </p:nvCxnSpPr>
            <p:spPr>
              <a:xfrm>
                <a:off x="2215840" y="2591795"/>
                <a:ext cx="2979" cy="381000"/>
              </a:xfrm>
              <a:prstGeom prst="straightConnector1">
                <a:avLst/>
              </a:prstGeom>
              <a:noFill/>
              <a:ln cap="flat" cmpd="sng" w="9525">
                <a:solidFill>
                  <a:schemeClr val="dk1"/>
                </a:solidFill>
                <a:prstDash val="solid"/>
                <a:miter lim="800000"/>
                <a:headEnd len="sm" w="sm" type="none"/>
                <a:tailEnd len="sm" w="sm" type="none"/>
              </a:ln>
            </p:spPr>
          </p:cxnSp>
          <p:cxnSp>
            <p:nvCxnSpPr>
              <p:cNvPr id="970" name="Google Shape;970;p39"/>
              <p:cNvCxnSpPr/>
              <p:nvPr/>
            </p:nvCxnSpPr>
            <p:spPr>
              <a:xfrm>
                <a:off x="1339850" y="2969619"/>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971" name="Google Shape;971;p39"/>
              <p:cNvCxnSpPr/>
              <p:nvPr/>
            </p:nvCxnSpPr>
            <p:spPr>
              <a:xfrm>
                <a:off x="2219590" y="2975969"/>
                <a:ext cx="6350" cy="381000"/>
              </a:xfrm>
              <a:prstGeom prst="straightConnector1">
                <a:avLst/>
              </a:prstGeom>
              <a:noFill/>
              <a:ln cap="flat" cmpd="sng" w="9525">
                <a:solidFill>
                  <a:schemeClr val="dk1"/>
                </a:solidFill>
                <a:prstDash val="solid"/>
                <a:miter lim="800000"/>
                <a:headEnd len="sm" w="sm" type="none"/>
                <a:tailEnd len="sm" w="sm" type="none"/>
              </a:ln>
            </p:spPr>
          </p:cxnSp>
          <p:sp>
            <p:nvSpPr>
              <p:cNvPr id="972" name="Google Shape;972;p39"/>
              <p:cNvSpPr/>
              <p:nvPr/>
            </p:nvSpPr>
            <p:spPr>
              <a:xfrm>
                <a:off x="1939525" y="3350618"/>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973" name="Google Shape;973;p39"/>
              <p:cNvSpPr/>
              <p:nvPr/>
            </p:nvSpPr>
            <p:spPr>
              <a:xfrm>
                <a:off x="1187200" y="2318619"/>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cxnSp>
          <p:nvCxnSpPr>
            <p:cNvPr id="974" name="Google Shape;974;p39"/>
            <p:cNvCxnSpPr/>
            <p:nvPr/>
          </p:nvCxnSpPr>
          <p:spPr>
            <a:xfrm>
              <a:off x="1316198" y="3133725"/>
              <a:ext cx="0" cy="314325"/>
            </a:xfrm>
            <a:prstGeom prst="straightConnector1">
              <a:avLst/>
            </a:prstGeom>
            <a:noFill/>
            <a:ln cap="flat" cmpd="sng" w="9525">
              <a:solidFill>
                <a:schemeClr val="dk1"/>
              </a:solidFill>
              <a:prstDash val="solid"/>
              <a:miter lim="800000"/>
              <a:headEnd len="sm" w="sm" type="none"/>
              <a:tailEnd len="sm" w="sm" type="none"/>
            </a:ln>
          </p:spPr>
        </p:cxnSp>
        <p:cxnSp>
          <p:nvCxnSpPr>
            <p:cNvPr id="975" name="Google Shape;975;p39"/>
            <p:cNvCxnSpPr/>
            <p:nvPr/>
          </p:nvCxnSpPr>
          <p:spPr>
            <a:xfrm>
              <a:off x="2933588" y="3140360"/>
              <a:ext cx="0" cy="314325"/>
            </a:xfrm>
            <a:prstGeom prst="straightConnector1">
              <a:avLst/>
            </a:prstGeom>
            <a:noFill/>
            <a:ln cap="flat" cmpd="sng" w="9525">
              <a:solidFill>
                <a:schemeClr val="dk1"/>
              </a:solidFill>
              <a:prstDash val="solid"/>
              <a:miter lim="800000"/>
              <a:headEnd len="sm" w="sm" type="none"/>
              <a:tailEnd len="sm" w="sm" type="none"/>
            </a:ln>
          </p:spPr>
        </p:cxn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4"/>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t>Recessive mode of transmission</a:t>
            </a:r>
            <a:endParaRPr/>
          </a:p>
        </p:txBody>
      </p:sp>
      <p:sp>
        <p:nvSpPr>
          <p:cNvPr id="144" name="Google Shape;144;p4"/>
          <p:cNvSpPr txBox="1"/>
          <p:nvPr/>
        </p:nvSpPr>
        <p:spPr>
          <a:xfrm>
            <a:off x="1752600" y="1634054"/>
            <a:ext cx="21082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u="none" cap="none" strike="noStrike">
                <a:solidFill>
                  <a:schemeClr val="dk1"/>
                </a:solidFill>
                <a:latin typeface="Times New Roman"/>
                <a:ea typeface="Times New Roman"/>
                <a:cs typeface="Times New Roman"/>
                <a:sym typeface="Times New Roman"/>
              </a:rPr>
              <a:t>Deny X</a:t>
            </a:r>
            <a:endParaRPr/>
          </a:p>
        </p:txBody>
      </p:sp>
      <p:sp>
        <p:nvSpPr>
          <p:cNvPr id="145" name="Google Shape;145;p4"/>
          <p:cNvSpPr txBox="1"/>
          <p:nvPr/>
        </p:nvSpPr>
        <p:spPr>
          <a:xfrm>
            <a:off x="4775200" y="1634054"/>
            <a:ext cx="21082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Deny Y</a:t>
            </a:r>
            <a:endParaRPr/>
          </a:p>
        </p:txBody>
      </p:sp>
      <p:sp>
        <p:nvSpPr>
          <p:cNvPr id="146" name="Google Shape;146;p4"/>
          <p:cNvSpPr txBox="1"/>
          <p:nvPr/>
        </p:nvSpPr>
        <p:spPr>
          <a:xfrm>
            <a:off x="7956550" y="1634054"/>
            <a:ext cx="285115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Deny homologous X and Y</a:t>
            </a:r>
            <a:endParaRPr/>
          </a:p>
        </p:txBody>
      </p:sp>
      <p:grpSp>
        <p:nvGrpSpPr>
          <p:cNvPr id="147" name="Google Shape;147;p4"/>
          <p:cNvGrpSpPr/>
          <p:nvPr/>
        </p:nvGrpSpPr>
        <p:grpSpPr>
          <a:xfrm>
            <a:off x="1219151" y="4259210"/>
            <a:ext cx="2000509" cy="1337430"/>
            <a:chOff x="1176600" y="4316852"/>
            <a:chExt cx="2458900" cy="1614351"/>
          </a:xfrm>
        </p:grpSpPr>
        <p:cxnSp>
          <p:nvCxnSpPr>
            <p:cNvPr id="148" name="Google Shape;148;p4"/>
            <p:cNvCxnSpPr/>
            <p:nvPr/>
          </p:nvCxnSpPr>
          <p:spPr>
            <a:xfrm>
              <a:off x="1752600" y="4622853"/>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149" name="Google Shape;149;p4"/>
            <p:cNvCxnSpPr/>
            <p:nvPr/>
          </p:nvCxnSpPr>
          <p:spPr>
            <a:xfrm>
              <a:off x="2260600" y="4622853"/>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150" name="Google Shape;150;p4"/>
            <p:cNvCxnSpPr/>
            <p:nvPr/>
          </p:nvCxnSpPr>
          <p:spPr>
            <a:xfrm>
              <a:off x="1371600" y="5003853"/>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151" name="Google Shape;151;p4"/>
            <p:cNvCxnSpPr/>
            <p:nvPr/>
          </p:nvCxnSpPr>
          <p:spPr>
            <a:xfrm>
              <a:off x="1371600" y="5003853"/>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152" name="Google Shape;152;p4"/>
            <p:cNvCxnSpPr/>
            <p:nvPr/>
          </p:nvCxnSpPr>
          <p:spPr>
            <a:xfrm>
              <a:off x="2266950" y="5010203"/>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153" name="Google Shape;153;p4"/>
            <p:cNvCxnSpPr/>
            <p:nvPr/>
          </p:nvCxnSpPr>
          <p:spPr>
            <a:xfrm>
              <a:off x="3365500" y="5003853"/>
              <a:ext cx="6350" cy="381000"/>
            </a:xfrm>
            <a:prstGeom prst="straightConnector1">
              <a:avLst/>
            </a:prstGeom>
            <a:noFill/>
            <a:ln cap="flat" cmpd="sng" w="9525">
              <a:solidFill>
                <a:schemeClr val="dk1"/>
              </a:solidFill>
              <a:prstDash val="solid"/>
              <a:miter lim="800000"/>
              <a:headEnd len="sm" w="sm" type="none"/>
              <a:tailEnd len="sm" w="sm" type="none"/>
            </a:ln>
          </p:spPr>
        </p:cxnSp>
        <p:sp>
          <p:nvSpPr>
            <p:cNvPr id="154" name="Google Shape;154;p4"/>
            <p:cNvSpPr/>
            <p:nvPr/>
          </p:nvSpPr>
          <p:spPr>
            <a:xfrm>
              <a:off x="1176600" y="4316852"/>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55" name="Google Shape;155;p4"/>
            <p:cNvSpPr/>
            <p:nvPr/>
          </p:nvSpPr>
          <p:spPr>
            <a:xfrm>
              <a:off x="3095500" y="5391203"/>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grpSp>
        <p:nvGrpSpPr>
          <p:cNvPr id="156" name="Google Shape;156;p4"/>
          <p:cNvGrpSpPr/>
          <p:nvPr/>
        </p:nvGrpSpPr>
        <p:grpSpPr>
          <a:xfrm>
            <a:off x="4439581" y="2461004"/>
            <a:ext cx="1554825" cy="1083329"/>
            <a:chOff x="1235538" y="1454023"/>
            <a:chExt cx="1911093" cy="1307637"/>
          </a:xfrm>
        </p:grpSpPr>
        <p:sp>
          <p:nvSpPr>
            <p:cNvPr id="157" name="Google Shape;157;p4"/>
            <p:cNvSpPr/>
            <p:nvPr/>
          </p:nvSpPr>
          <p:spPr>
            <a:xfrm>
              <a:off x="2570631" y="1454023"/>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58" name="Google Shape;158;p4"/>
            <p:cNvSpPr/>
            <p:nvPr/>
          </p:nvSpPr>
          <p:spPr>
            <a:xfrm>
              <a:off x="1235538" y="1472023"/>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59" name="Google Shape;159;p4"/>
            <p:cNvSpPr/>
            <p:nvPr/>
          </p:nvSpPr>
          <p:spPr>
            <a:xfrm>
              <a:off x="1939444" y="2221660"/>
              <a:ext cx="540000" cy="540000"/>
            </a:xfrm>
            <a:prstGeom prst="rect">
              <a:avLst/>
            </a:prstGeom>
            <a:solidFill>
              <a:srgbClr val="F2F2F2"/>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160" name="Google Shape;160;p4"/>
            <p:cNvCxnSpPr>
              <a:stCxn id="158" idx="3"/>
              <a:endCxn id="157" idx="2"/>
            </p:cNvCxnSpPr>
            <p:nvPr/>
          </p:nvCxnSpPr>
          <p:spPr>
            <a:xfrm>
              <a:off x="1775538" y="1742023"/>
              <a:ext cx="795000" cy="0"/>
            </a:xfrm>
            <a:prstGeom prst="straightConnector1">
              <a:avLst/>
            </a:prstGeom>
            <a:noFill/>
            <a:ln cap="flat" cmpd="sng" w="9525">
              <a:solidFill>
                <a:schemeClr val="dk1"/>
              </a:solidFill>
              <a:prstDash val="solid"/>
              <a:miter lim="800000"/>
              <a:headEnd len="sm" w="sm" type="none"/>
              <a:tailEnd len="sm" w="sm" type="none"/>
            </a:ln>
          </p:spPr>
        </p:cxnSp>
        <p:cxnSp>
          <p:nvCxnSpPr>
            <p:cNvPr id="161" name="Google Shape;161;p4"/>
            <p:cNvCxnSpPr>
              <a:endCxn id="159" idx="0"/>
            </p:cNvCxnSpPr>
            <p:nvPr/>
          </p:nvCxnSpPr>
          <p:spPr>
            <a:xfrm>
              <a:off x="2191744" y="1741960"/>
              <a:ext cx="17700" cy="479700"/>
            </a:xfrm>
            <a:prstGeom prst="straightConnector1">
              <a:avLst/>
            </a:prstGeom>
            <a:noFill/>
            <a:ln cap="flat" cmpd="sng" w="9525">
              <a:solidFill>
                <a:schemeClr val="dk1"/>
              </a:solidFill>
              <a:prstDash val="solid"/>
              <a:miter lim="800000"/>
              <a:headEnd len="sm" w="sm" type="none"/>
              <a:tailEnd len="sm" w="sm" type="none"/>
            </a:ln>
          </p:spPr>
        </p:cxnSp>
      </p:grpSp>
      <p:grpSp>
        <p:nvGrpSpPr>
          <p:cNvPr id="162" name="Google Shape;162;p4"/>
          <p:cNvGrpSpPr/>
          <p:nvPr/>
        </p:nvGrpSpPr>
        <p:grpSpPr>
          <a:xfrm>
            <a:off x="4439581" y="4191473"/>
            <a:ext cx="1554825" cy="1055591"/>
            <a:chOff x="1235538" y="1454023"/>
            <a:chExt cx="1911093" cy="1274156"/>
          </a:xfrm>
        </p:grpSpPr>
        <p:sp>
          <p:nvSpPr>
            <p:cNvPr id="163" name="Google Shape;163;p4"/>
            <p:cNvSpPr/>
            <p:nvPr/>
          </p:nvSpPr>
          <p:spPr>
            <a:xfrm>
              <a:off x="2570631" y="1454023"/>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64" name="Google Shape;164;p4"/>
            <p:cNvSpPr/>
            <p:nvPr/>
          </p:nvSpPr>
          <p:spPr>
            <a:xfrm>
              <a:off x="1235538" y="1472023"/>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65" name="Google Shape;165;p4"/>
            <p:cNvSpPr/>
            <p:nvPr/>
          </p:nvSpPr>
          <p:spPr>
            <a:xfrm>
              <a:off x="1921663" y="2221660"/>
              <a:ext cx="540000" cy="506519"/>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166" name="Google Shape;166;p4"/>
            <p:cNvCxnSpPr>
              <a:stCxn id="164" idx="3"/>
              <a:endCxn id="163" idx="2"/>
            </p:cNvCxnSpPr>
            <p:nvPr/>
          </p:nvCxnSpPr>
          <p:spPr>
            <a:xfrm>
              <a:off x="1775538" y="1742023"/>
              <a:ext cx="795000" cy="0"/>
            </a:xfrm>
            <a:prstGeom prst="straightConnector1">
              <a:avLst/>
            </a:prstGeom>
            <a:noFill/>
            <a:ln cap="flat" cmpd="sng" w="9525">
              <a:solidFill>
                <a:schemeClr val="dk1"/>
              </a:solidFill>
              <a:prstDash val="solid"/>
              <a:miter lim="800000"/>
              <a:headEnd len="sm" w="sm" type="none"/>
              <a:tailEnd len="sm" w="sm" type="none"/>
            </a:ln>
          </p:spPr>
        </p:cxnSp>
        <p:cxnSp>
          <p:nvCxnSpPr>
            <p:cNvPr id="167" name="Google Shape;167;p4"/>
            <p:cNvCxnSpPr>
              <a:endCxn id="165" idx="0"/>
            </p:cNvCxnSpPr>
            <p:nvPr/>
          </p:nvCxnSpPr>
          <p:spPr>
            <a:xfrm flipH="1">
              <a:off x="2191663" y="1741960"/>
              <a:ext cx="2100" cy="479700"/>
            </a:xfrm>
            <a:prstGeom prst="straightConnector1">
              <a:avLst/>
            </a:prstGeom>
            <a:noFill/>
            <a:ln cap="flat" cmpd="sng" w="9525">
              <a:solidFill>
                <a:schemeClr val="dk1"/>
              </a:solidFill>
              <a:prstDash val="solid"/>
              <a:miter lim="800000"/>
              <a:headEnd len="sm" w="sm" type="none"/>
              <a:tailEnd len="sm" w="sm" type="none"/>
            </a:ln>
          </p:spPr>
        </p:cxnSp>
      </p:grpSp>
      <p:grpSp>
        <p:nvGrpSpPr>
          <p:cNvPr id="168" name="Google Shape;168;p4"/>
          <p:cNvGrpSpPr/>
          <p:nvPr/>
        </p:nvGrpSpPr>
        <p:grpSpPr>
          <a:xfrm>
            <a:off x="1187205" y="2594451"/>
            <a:ext cx="1874655" cy="1395658"/>
            <a:chOff x="1187200" y="2594451"/>
            <a:chExt cx="1746388" cy="1332167"/>
          </a:xfrm>
        </p:grpSpPr>
        <p:grpSp>
          <p:nvGrpSpPr>
            <p:cNvPr id="169" name="Google Shape;169;p4"/>
            <p:cNvGrpSpPr/>
            <p:nvPr/>
          </p:nvGrpSpPr>
          <p:grpSpPr>
            <a:xfrm>
              <a:off x="1187200" y="2594451"/>
              <a:ext cx="1746388" cy="1332167"/>
              <a:chOff x="1187200" y="2318619"/>
              <a:chExt cx="2146550" cy="1607999"/>
            </a:xfrm>
          </p:grpSpPr>
          <p:cxnSp>
            <p:nvCxnSpPr>
              <p:cNvPr id="170" name="Google Shape;170;p4"/>
              <p:cNvCxnSpPr/>
              <p:nvPr/>
            </p:nvCxnSpPr>
            <p:spPr>
              <a:xfrm>
                <a:off x="1720850" y="2588619"/>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171" name="Google Shape;171;p4"/>
              <p:cNvCxnSpPr/>
              <p:nvPr/>
            </p:nvCxnSpPr>
            <p:spPr>
              <a:xfrm>
                <a:off x="2228850" y="2588619"/>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172" name="Google Shape;172;p4"/>
              <p:cNvCxnSpPr/>
              <p:nvPr/>
            </p:nvCxnSpPr>
            <p:spPr>
              <a:xfrm>
                <a:off x="1339850" y="2969619"/>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173" name="Google Shape;173;p4"/>
              <p:cNvCxnSpPr/>
              <p:nvPr/>
            </p:nvCxnSpPr>
            <p:spPr>
              <a:xfrm>
                <a:off x="2235200" y="2975969"/>
                <a:ext cx="6350" cy="381000"/>
              </a:xfrm>
              <a:prstGeom prst="straightConnector1">
                <a:avLst/>
              </a:prstGeom>
              <a:noFill/>
              <a:ln cap="flat" cmpd="sng" w="9525">
                <a:solidFill>
                  <a:schemeClr val="dk1"/>
                </a:solidFill>
                <a:prstDash val="solid"/>
                <a:miter lim="800000"/>
                <a:headEnd len="sm" w="sm" type="none"/>
                <a:tailEnd len="sm" w="sm" type="none"/>
              </a:ln>
            </p:spPr>
          </p:cxnSp>
          <p:sp>
            <p:nvSpPr>
              <p:cNvPr id="174" name="Google Shape;174;p4"/>
              <p:cNvSpPr/>
              <p:nvPr/>
            </p:nvSpPr>
            <p:spPr>
              <a:xfrm>
                <a:off x="1939525" y="3350618"/>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75" name="Google Shape;175;p4"/>
              <p:cNvSpPr/>
              <p:nvPr/>
            </p:nvSpPr>
            <p:spPr>
              <a:xfrm>
                <a:off x="1187200" y="2318619"/>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cxnSp>
          <p:nvCxnSpPr>
            <p:cNvPr id="176" name="Google Shape;176;p4"/>
            <p:cNvCxnSpPr/>
            <p:nvPr/>
          </p:nvCxnSpPr>
          <p:spPr>
            <a:xfrm>
              <a:off x="1316198" y="3133725"/>
              <a:ext cx="0" cy="314325"/>
            </a:xfrm>
            <a:prstGeom prst="straightConnector1">
              <a:avLst/>
            </a:prstGeom>
            <a:noFill/>
            <a:ln cap="flat" cmpd="sng" w="9525">
              <a:solidFill>
                <a:schemeClr val="dk1"/>
              </a:solidFill>
              <a:prstDash val="solid"/>
              <a:miter lim="800000"/>
              <a:headEnd len="sm" w="sm" type="none"/>
              <a:tailEnd len="sm" w="sm" type="none"/>
            </a:ln>
          </p:spPr>
        </p:cxnSp>
        <p:cxnSp>
          <p:nvCxnSpPr>
            <p:cNvPr id="177" name="Google Shape;177;p4"/>
            <p:cNvCxnSpPr/>
            <p:nvPr/>
          </p:nvCxnSpPr>
          <p:spPr>
            <a:xfrm>
              <a:off x="2933588" y="3140360"/>
              <a:ext cx="0" cy="314325"/>
            </a:xfrm>
            <a:prstGeom prst="straightConnector1">
              <a:avLst/>
            </a:prstGeom>
            <a:noFill/>
            <a:ln cap="flat" cmpd="sng" w="9525">
              <a:solidFill>
                <a:schemeClr val="dk1"/>
              </a:solidFill>
              <a:prstDash val="solid"/>
              <a:miter lim="800000"/>
              <a:headEnd len="sm" w="sm" type="none"/>
              <a:tailEnd len="sm" w="sm" type="none"/>
            </a:ln>
          </p:spPr>
        </p:cxnSp>
      </p:grpSp>
      <p:grpSp>
        <p:nvGrpSpPr>
          <p:cNvPr id="178" name="Google Shape;178;p4"/>
          <p:cNvGrpSpPr/>
          <p:nvPr/>
        </p:nvGrpSpPr>
        <p:grpSpPr>
          <a:xfrm>
            <a:off x="4879384" y="5747321"/>
            <a:ext cx="646871" cy="587826"/>
            <a:chOff x="1775538" y="1742023"/>
            <a:chExt cx="795093" cy="709538"/>
          </a:xfrm>
        </p:grpSpPr>
        <p:cxnSp>
          <p:nvCxnSpPr>
            <p:cNvPr id="179" name="Google Shape;179;p4"/>
            <p:cNvCxnSpPr/>
            <p:nvPr/>
          </p:nvCxnSpPr>
          <p:spPr>
            <a:xfrm>
              <a:off x="1775538" y="1742023"/>
              <a:ext cx="795093" cy="0"/>
            </a:xfrm>
            <a:prstGeom prst="straightConnector1">
              <a:avLst/>
            </a:prstGeom>
            <a:noFill/>
            <a:ln cap="flat" cmpd="sng" w="9525">
              <a:solidFill>
                <a:schemeClr val="dk1"/>
              </a:solidFill>
              <a:prstDash val="solid"/>
              <a:miter lim="800000"/>
              <a:headEnd len="sm" w="sm" type="none"/>
              <a:tailEnd len="sm" w="sm" type="none"/>
            </a:ln>
          </p:spPr>
        </p:cxnSp>
        <p:cxnSp>
          <p:nvCxnSpPr>
            <p:cNvPr id="180" name="Google Shape;180;p4"/>
            <p:cNvCxnSpPr/>
            <p:nvPr/>
          </p:nvCxnSpPr>
          <p:spPr>
            <a:xfrm flipH="1">
              <a:off x="2191663" y="1742023"/>
              <a:ext cx="1956" cy="709538"/>
            </a:xfrm>
            <a:prstGeom prst="straightConnector1">
              <a:avLst/>
            </a:prstGeom>
            <a:noFill/>
            <a:ln cap="flat" cmpd="sng" w="9525">
              <a:solidFill>
                <a:schemeClr val="dk1"/>
              </a:solidFill>
              <a:prstDash val="solid"/>
              <a:miter lim="800000"/>
              <a:headEnd len="sm" w="sm" type="none"/>
              <a:tailEnd len="sm" w="sm" type="none"/>
            </a:ln>
          </p:spPr>
        </p:cxnSp>
      </p:grpSp>
      <p:sp>
        <p:nvSpPr>
          <p:cNvPr id="181" name="Google Shape;181;p4"/>
          <p:cNvSpPr/>
          <p:nvPr/>
        </p:nvSpPr>
        <p:spPr>
          <a:xfrm>
            <a:off x="4997792" y="6087125"/>
            <a:ext cx="468622" cy="477195"/>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nvGrpSpPr>
          <p:cNvPr id="182" name="Google Shape;182;p4"/>
          <p:cNvGrpSpPr/>
          <p:nvPr/>
        </p:nvGrpSpPr>
        <p:grpSpPr>
          <a:xfrm>
            <a:off x="9061318" y="2375737"/>
            <a:ext cx="1980699" cy="1362232"/>
            <a:chOff x="9061312" y="2375737"/>
            <a:chExt cx="1980699" cy="1362232"/>
          </a:xfrm>
        </p:grpSpPr>
        <p:grpSp>
          <p:nvGrpSpPr>
            <p:cNvPr id="183" name="Google Shape;183;p4"/>
            <p:cNvGrpSpPr/>
            <p:nvPr/>
          </p:nvGrpSpPr>
          <p:grpSpPr>
            <a:xfrm>
              <a:off x="9061312" y="2375737"/>
              <a:ext cx="1746388" cy="1332167"/>
              <a:chOff x="1187200" y="2594451"/>
              <a:chExt cx="1746388" cy="1332167"/>
            </a:xfrm>
          </p:grpSpPr>
          <p:grpSp>
            <p:nvGrpSpPr>
              <p:cNvPr id="184" name="Google Shape;184;p4"/>
              <p:cNvGrpSpPr/>
              <p:nvPr/>
            </p:nvGrpSpPr>
            <p:grpSpPr>
              <a:xfrm>
                <a:off x="1187200" y="2594451"/>
                <a:ext cx="1746388" cy="1332167"/>
                <a:chOff x="1187200" y="2318619"/>
                <a:chExt cx="2146550" cy="1607999"/>
              </a:xfrm>
            </p:grpSpPr>
            <p:cxnSp>
              <p:nvCxnSpPr>
                <p:cNvPr id="185" name="Google Shape;185;p4"/>
                <p:cNvCxnSpPr/>
                <p:nvPr/>
              </p:nvCxnSpPr>
              <p:spPr>
                <a:xfrm>
                  <a:off x="1720850" y="2588619"/>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186" name="Google Shape;186;p4"/>
                <p:cNvCxnSpPr/>
                <p:nvPr/>
              </p:nvCxnSpPr>
              <p:spPr>
                <a:xfrm>
                  <a:off x="2228850" y="2588619"/>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187" name="Google Shape;187;p4"/>
                <p:cNvCxnSpPr/>
                <p:nvPr/>
              </p:nvCxnSpPr>
              <p:spPr>
                <a:xfrm>
                  <a:off x="1339850" y="2969619"/>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188" name="Google Shape;188;p4"/>
                <p:cNvCxnSpPr/>
                <p:nvPr/>
              </p:nvCxnSpPr>
              <p:spPr>
                <a:xfrm>
                  <a:off x="2235200" y="2975969"/>
                  <a:ext cx="6350" cy="381000"/>
                </a:xfrm>
                <a:prstGeom prst="straightConnector1">
                  <a:avLst/>
                </a:prstGeom>
                <a:noFill/>
                <a:ln cap="flat" cmpd="sng" w="9525">
                  <a:solidFill>
                    <a:schemeClr val="dk1"/>
                  </a:solidFill>
                  <a:prstDash val="solid"/>
                  <a:miter lim="800000"/>
                  <a:headEnd len="sm" w="sm" type="none"/>
                  <a:tailEnd len="sm" w="sm" type="none"/>
                </a:ln>
              </p:spPr>
            </p:cxnSp>
            <p:sp>
              <p:nvSpPr>
                <p:cNvPr id="189" name="Google Shape;189;p4"/>
                <p:cNvSpPr/>
                <p:nvPr/>
              </p:nvSpPr>
              <p:spPr>
                <a:xfrm>
                  <a:off x="1939525" y="3350618"/>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90" name="Google Shape;190;p4"/>
                <p:cNvSpPr/>
                <p:nvPr/>
              </p:nvSpPr>
              <p:spPr>
                <a:xfrm>
                  <a:off x="1187200" y="2318619"/>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cxnSp>
            <p:nvCxnSpPr>
              <p:cNvPr id="191" name="Google Shape;191;p4"/>
              <p:cNvCxnSpPr/>
              <p:nvPr/>
            </p:nvCxnSpPr>
            <p:spPr>
              <a:xfrm>
                <a:off x="1316198" y="3133725"/>
                <a:ext cx="0" cy="314325"/>
              </a:xfrm>
              <a:prstGeom prst="straightConnector1">
                <a:avLst/>
              </a:prstGeom>
              <a:noFill/>
              <a:ln cap="flat" cmpd="sng" w="9525">
                <a:solidFill>
                  <a:schemeClr val="dk1"/>
                </a:solidFill>
                <a:prstDash val="solid"/>
                <a:miter lim="800000"/>
                <a:headEnd len="sm" w="sm" type="none"/>
                <a:tailEnd len="sm" w="sm" type="none"/>
              </a:ln>
            </p:spPr>
          </p:cxnSp>
          <p:cxnSp>
            <p:nvCxnSpPr>
              <p:cNvPr id="192" name="Google Shape;192;p4"/>
              <p:cNvCxnSpPr/>
              <p:nvPr/>
            </p:nvCxnSpPr>
            <p:spPr>
              <a:xfrm>
                <a:off x="2933588" y="3140360"/>
                <a:ext cx="0" cy="314325"/>
              </a:xfrm>
              <a:prstGeom prst="straightConnector1">
                <a:avLst/>
              </a:prstGeom>
              <a:noFill/>
              <a:ln cap="flat" cmpd="sng" w="9525">
                <a:solidFill>
                  <a:schemeClr val="dk1"/>
                </a:solidFill>
                <a:prstDash val="solid"/>
                <a:miter lim="800000"/>
                <a:headEnd len="sm" w="sm" type="none"/>
                <a:tailEnd len="sm" w="sm" type="none"/>
              </a:ln>
            </p:spPr>
          </p:cxnSp>
        </p:grpSp>
        <p:sp>
          <p:nvSpPr>
            <p:cNvPr id="193" name="Google Shape;193;p4"/>
            <p:cNvSpPr/>
            <p:nvPr/>
          </p:nvSpPr>
          <p:spPr>
            <a:xfrm>
              <a:off x="10573389" y="3260775"/>
              <a:ext cx="468622" cy="477194"/>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9" name="Shape 979"/>
        <p:cNvGrpSpPr/>
        <p:nvPr/>
      </p:nvGrpSpPr>
      <p:grpSpPr>
        <a:xfrm>
          <a:off x="0" y="0"/>
          <a:ext cx="0" cy="0"/>
          <a:chOff x="0" y="0"/>
          <a:chExt cx="0" cy="0"/>
        </a:xfrm>
      </p:grpSpPr>
      <p:sp>
        <p:nvSpPr>
          <p:cNvPr id="980" name="Google Shape;980;p40"/>
          <p:cNvSpPr txBox="1"/>
          <p:nvPr/>
        </p:nvSpPr>
        <p:spPr>
          <a:xfrm>
            <a:off x="1600280" y="1473958"/>
            <a:ext cx="1665027"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recessive</a:t>
            </a:r>
            <a:endParaRPr b="1" sz="1800">
              <a:solidFill>
                <a:schemeClr val="dk1"/>
              </a:solidFill>
              <a:latin typeface="Times New Roman"/>
              <a:ea typeface="Times New Roman"/>
              <a:cs typeface="Times New Roman"/>
              <a:sym typeface="Times New Roman"/>
            </a:endParaRPr>
          </a:p>
        </p:txBody>
      </p:sp>
      <p:sp>
        <p:nvSpPr>
          <p:cNvPr id="981" name="Google Shape;981;p40"/>
          <p:cNvSpPr txBox="1"/>
          <p:nvPr/>
        </p:nvSpPr>
        <p:spPr>
          <a:xfrm>
            <a:off x="7167348" y="1473958"/>
            <a:ext cx="1665027"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dominant</a:t>
            </a:r>
            <a:endParaRPr b="1" sz="1800">
              <a:solidFill>
                <a:schemeClr val="dk1"/>
              </a:solidFill>
              <a:latin typeface="Times New Roman"/>
              <a:ea typeface="Times New Roman"/>
              <a:cs typeface="Times New Roman"/>
              <a:sym typeface="Times New Roman"/>
            </a:endParaRPr>
          </a:p>
        </p:txBody>
      </p:sp>
      <p:grpSp>
        <p:nvGrpSpPr>
          <p:cNvPr id="982" name="Google Shape;982;p40"/>
          <p:cNvGrpSpPr/>
          <p:nvPr/>
        </p:nvGrpSpPr>
        <p:grpSpPr>
          <a:xfrm>
            <a:off x="2225441" y="4041796"/>
            <a:ext cx="2194354" cy="1368289"/>
            <a:chOff x="4155544" y="2024418"/>
            <a:chExt cx="4610701" cy="2478507"/>
          </a:xfrm>
        </p:grpSpPr>
        <p:cxnSp>
          <p:nvCxnSpPr>
            <p:cNvPr id="983" name="Google Shape;983;p40"/>
            <p:cNvCxnSpPr/>
            <p:nvPr/>
          </p:nvCxnSpPr>
          <p:spPr>
            <a:xfrm>
              <a:off x="5493031" y="2283905"/>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984" name="Google Shape;984;p40"/>
            <p:cNvCxnSpPr/>
            <p:nvPr/>
          </p:nvCxnSpPr>
          <p:spPr>
            <a:xfrm>
              <a:off x="5999443" y="2283905"/>
              <a:ext cx="0" cy="371475"/>
            </a:xfrm>
            <a:prstGeom prst="straightConnector1">
              <a:avLst/>
            </a:prstGeom>
            <a:noFill/>
            <a:ln cap="flat" cmpd="sng" w="9525">
              <a:solidFill>
                <a:schemeClr val="dk1"/>
              </a:solidFill>
              <a:prstDash val="solid"/>
              <a:miter lim="800000"/>
              <a:headEnd len="sm" w="sm" type="none"/>
              <a:tailEnd len="sm" w="sm" type="none"/>
            </a:ln>
          </p:spPr>
        </p:cxnSp>
        <p:cxnSp>
          <p:nvCxnSpPr>
            <p:cNvPr id="985" name="Google Shape;985;p40"/>
            <p:cNvCxnSpPr/>
            <p:nvPr/>
          </p:nvCxnSpPr>
          <p:spPr>
            <a:xfrm>
              <a:off x="5999443" y="2664905"/>
              <a:ext cx="1588" cy="432000"/>
            </a:xfrm>
            <a:prstGeom prst="straightConnector1">
              <a:avLst/>
            </a:prstGeom>
            <a:noFill/>
            <a:ln cap="flat" cmpd="sng" w="9525">
              <a:solidFill>
                <a:schemeClr val="dk1"/>
              </a:solidFill>
              <a:prstDash val="solid"/>
              <a:miter lim="800000"/>
              <a:headEnd len="sm" w="sm" type="none"/>
              <a:tailEnd len="sm" w="sm" type="none"/>
            </a:ln>
          </p:spPr>
        </p:cxnSp>
        <p:cxnSp>
          <p:nvCxnSpPr>
            <p:cNvPr id="986" name="Google Shape;986;p40"/>
            <p:cNvCxnSpPr/>
            <p:nvPr/>
          </p:nvCxnSpPr>
          <p:spPr>
            <a:xfrm>
              <a:off x="5115733" y="2590733"/>
              <a:ext cx="0" cy="434999"/>
            </a:xfrm>
            <a:prstGeom prst="straightConnector1">
              <a:avLst/>
            </a:prstGeom>
            <a:noFill/>
            <a:ln cap="flat" cmpd="sng" w="9525">
              <a:solidFill>
                <a:schemeClr val="dk1"/>
              </a:solidFill>
              <a:prstDash val="solid"/>
              <a:miter lim="800000"/>
              <a:headEnd len="sm" w="sm" type="none"/>
              <a:tailEnd len="sm" w="sm" type="none"/>
            </a:ln>
          </p:spPr>
        </p:cxnSp>
        <p:sp>
          <p:nvSpPr>
            <p:cNvPr id="987" name="Google Shape;987;p40"/>
            <p:cNvSpPr/>
            <p:nvPr/>
          </p:nvSpPr>
          <p:spPr>
            <a:xfrm>
              <a:off x="5050523" y="2043809"/>
              <a:ext cx="439333" cy="44737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988" name="Google Shape;988;p40"/>
            <p:cNvSpPr/>
            <p:nvPr/>
          </p:nvSpPr>
          <p:spPr>
            <a:xfrm>
              <a:off x="4155544" y="3040644"/>
              <a:ext cx="439333" cy="44737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989" name="Google Shape;989;p40"/>
            <p:cNvSpPr/>
            <p:nvPr/>
          </p:nvSpPr>
          <p:spPr>
            <a:xfrm>
              <a:off x="4884797" y="3054301"/>
              <a:ext cx="484383" cy="520564"/>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990" name="Google Shape;990;p40"/>
            <p:cNvSpPr/>
            <p:nvPr/>
          </p:nvSpPr>
          <p:spPr>
            <a:xfrm>
              <a:off x="6515319" y="2024418"/>
              <a:ext cx="468622" cy="477194"/>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991" name="Google Shape;991;p40"/>
            <p:cNvCxnSpPr/>
            <p:nvPr/>
          </p:nvCxnSpPr>
          <p:spPr>
            <a:xfrm>
              <a:off x="4375210" y="2590733"/>
              <a:ext cx="2734422" cy="9525"/>
            </a:xfrm>
            <a:prstGeom prst="straightConnector1">
              <a:avLst/>
            </a:prstGeom>
            <a:noFill/>
            <a:ln cap="flat" cmpd="sng" w="9525">
              <a:solidFill>
                <a:schemeClr val="dk1"/>
              </a:solidFill>
              <a:prstDash val="solid"/>
              <a:miter lim="800000"/>
              <a:headEnd len="sm" w="sm" type="none"/>
              <a:tailEnd len="sm" w="sm" type="none"/>
            </a:ln>
          </p:spPr>
        </p:cxnSp>
        <p:cxnSp>
          <p:nvCxnSpPr>
            <p:cNvPr id="992" name="Google Shape;992;p40"/>
            <p:cNvCxnSpPr/>
            <p:nvPr/>
          </p:nvCxnSpPr>
          <p:spPr>
            <a:xfrm>
              <a:off x="5115732" y="2600264"/>
              <a:ext cx="0" cy="434999"/>
            </a:xfrm>
            <a:prstGeom prst="straightConnector1">
              <a:avLst/>
            </a:prstGeom>
            <a:noFill/>
            <a:ln cap="flat" cmpd="sng" w="9525">
              <a:solidFill>
                <a:schemeClr val="dk1"/>
              </a:solidFill>
              <a:prstDash val="solid"/>
              <a:miter lim="800000"/>
              <a:headEnd len="sm" w="sm" type="none"/>
              <a:tailEnd len="sm" w="sm" type="none"/>
            </a:ln>
          </p:spPr>
        </p:cxnSp>
        <p:cxnSp>
          <p:nvCxnSpPr>
            <p:cNvPr id="993" name="Google Shape;993;p40"/>
            <p:cNvCxnSpPr/>
            <p:nvPr/>
          </p:nvCxnSpPr>
          <p:spPr>
            <a:xfrm>
              <a:off x="5983732" y="2600258"/>
              <a:ext cx="1587" cy="432000"/>
            </a:xfrm>
            <a:prstGeom prst="straightConnector1">
              <a:avLst/>
            </a:prstGeom>
            <a:noFill/>
            <a:ln cap="flat" cmpd="sng" w="9525">
              <a:solidFill>
                <a:schemeClr val="dk1"/>
              </a:solidFill>
              <a:prstDash val="solid"/>
              <a:miter lim="800000"/>
              <a:headEnd len="sm" w="sm" type="none"/>
              <a:tailEnd len="sm" w="sm" type="none"/>
            </a:ln>
          </p:spPr>
        </p:cxnSp>
        <p:cxnSp>
          <p:nvCxnSpPr>
            <p:cNvPr id="994" name="Google Shape;994;p40"/>
            <p:cNvCxnSpPr/>
            <p:nvPr/>
          </p:nvCxnSpPr>
          <p:spPr>
            <a:xfrm>
              <a:off x="7109632" y="2590739"/>
              <a:ext cx="0" cy="434999"/>
            </a:xfrm>
            <a:prstGeom prst="straightConnector1">
              <a:avLst/>
            </a:prstGeom>
            <a:noFill/>
            <a:ln cap="flat" cmpd="sng" w="9525">
              <a:solidFill>
                <a:schemeClr val="dk1"/>
              </a:solidFill>
              <a:prstDash val="solid"/>
              <a:miter lim="800000"/>
              <a:headEnd len="sm" w="sm" type="none"/>
              <a:tailEnd len="sm" w="sm" type="none"/>
            </a:ln>
          </p:spPr>
        </p:cxnSp>
        <p:sp>
          <p:nvSpPr>
            <p:cNvPr id="995" name="Google Shape;995;p40"/>
            <p:cNvSpPr/>
            <p:nvPr/>
          </p:nvSpPr>
          <p:spPr>
            <a:xfrm>
              <a:off x="5783477" y="3025732"/>
              <a:ext cx="439333" cy="44737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996" name="Google Shape;996;p40"/>
            <p:cNvSpPr/>
            <p:nvPr/>
          </p:nvSpPr>
          <p:spPr>
            <a:xfrm>
              <a:off x="6848025" y="3010820"/>
              <a:ext cx="468622" cy="477194"/>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997" name="Google Shape;997;p40"/>
            <p:cNvSpPr/>
            <p:nvPr/>
          </p:nvSpPr>
          <p:spPr>
            <a:xfrm>
              <a:off x="8326912" y="3040644"/>
              <a:ext cx="439333" cy="44737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998" name="Google Shape;998;p40"/>
            <p:cNvCxnSpPr/>
            <p:nvPr/>
          </p:nvCxnSpPr>
          <p:spPr>
            <a:xfrm>
              <a:off x="7310913" y="3242555"/>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999" name="Google Shape;999;p40"/>
            <p:cNvCxnSpPr/>
            <p:nvPr/>
          </p:nvCxnSpPr>
          <p:spPr>
            <a:xfrm>
              <a:off x="7817325" y="3242561"/>
              <a:ext cx="0" cy="371475"/>
            </a:xfrm>
            <a:prstGeom prst="straightConnector1">
              <a:avLst/>
            </a:prstGeom>
            <a:noFill/>
            <a:ln cap="flat" cmpd="sng" w="9525">
              <a:solidFill>
                <a:schemeClr val="dk1"/>
              </a:solidFill>
              <a:prstDash val="solid"/>
              <a:miter lim="800000"/>
              <a:headEnd len="sm" w="sm" type="none"/>
              <a:tailEnd len="sm" w="sm" type="none"/>
            </a:ln>
          </p:spPr>
        </p:cxnSp>
        <p:cxnSp>
          <p:nvCxnSpPr>
            <p:cNvPr id="1000" name="Google Shape;1000;p40"/>
            <p:cNvCxnSpPr/>
            <p:nvPr/>
          </p:nvCxnSpPr>
          <p:spPr>
            <a:xfrm>
              <a:off x="7817325" y="3623555"/>
              <a:ext cx="1588" cy="432000"/>
            </a:xfrm>
            <a:prstGeom prst="straightConnector1">
              <a:avLst/>
            </a:prstGeom>
            <a:noFill/>
            <a:ln cap="flat" cmpd="sng" w="9525">
              <a:solidFill>
                <a:schemeClr val="dk1"/>
              </a:solidFill>
              <a:prstDash val="solid"/>
              <a:miter lim="800000"/>
              <a:headEnd len="sm" w="sm" type="none"/>
              <a:tailEnd len="sm" w="sm" type="none"/>
            </a:ln>
          </p:spPr>
        </p:cxnSp>
        <p:sp>
          <p:nvSpPr>
            <p:cNvPr id="1001" name="Google Shape;1001;p40"/>
            <p:cNvSpPr/>
            <p:nvPr/>
          </p:nvSpPr>
          <p:spPr>
            <a:xfrm>
              <a:off x="7597658" y="4055555"/>
              <a:ext cx="439333" cy="44737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1002" name="Google Shape;1002;p40"/>
            <p:cNvCxnSpPr/>
            <p:nvPr/>
          </p:nvCxnSpPr>
          <p:spPr>
            <a:xfrm>
              <a:off x="4375306" y="2589469"/>
              <a:ext cx="0" cy="434999"/>
            </a:xfrm>
            <a:prstGeom prst="straightConnector1">
              <a:avLst/>
            </a:prstGeom>
            <a:noFill/>
            <a:ln cap="flat" cmpd="sng" w="9525">
              <a:solidFill>
                <a:schemeClr val="dk1"/>
              </a:solidFill>
              <a:prstDash val="solid"/>
              <a:miter lim="800000"/>
              <a:headEnd len="sm" w="sm" type="none"/>
              <a:tailEnd len="sm" w="sm" type="none"/>
            </a:ln>
          </p:spPr>
        </p:cxnSp>
      </p:grpSp>
      <p:grpSp>
        <p:nvGrpSpPr>
          <p:cNvPr id="1003" name="Google Shape;1003;p40"/>
          <p:cNvGrpSpPr/>
          <p:nvPr/>
        </p:nvGrpSpPr>
        <p:grpSpPr>
          <a:xfrm>
            <a:off x="374165" y="3975043"/>
            <a:ext cx="1395096" cy="944320"/>
            <a:chOff x="9061312" y="2375737"/>
            <a:chExt cx="1980699" cy="1362232"/>
          </a:xfrm>
        </p:grpSpPr>
        <p:grpSp>
          <p:nvGrpSpPr>
            <p:cNvPr id="1004" name="Google Shape;1004;p40"/>
            <p:cNvGrpSpPr/>
            <p:nvPr/>
          </p:nvGrpSpPr>
          <p:grpSpPr>
            <a:xfrm>
              <a:off x="9061312" y="2375737"/>
              <a:ext cx="1746388" cy="1332167"/>
              <a:chOff x="1187200" y="2594451"/>
              <a:chExt cx="1746388" cy="1332167"/>
            </a:xfrm>
          </p:grpSpPr>
          <p:grpSp>
            <p:nvGrpSpPr>
              <p:cNvPr id="1005" name="Google Shape;1005;p40"/>
              <p:cNvGrpSpPr/>
              <p:nvPr/>
            </p:nvGrpSpPr>
            <p:grpSpPr>
              <a:xfrm>
                <a:off x="1187200" y="2594451"/>
                <a:ext cx="1746388" cy="1332167"/>
                <a:chOff x="1187200" y="2318619"/>
                <a:chExt cx="2146550" cy="1607999"/>
              </a:xfrm>
            </p:grpSpPr>
            <p:cxnSp>
              <p:nvCxnSpPr>
                <p:cNvPr id="1006" name="Google Shape;1006;p40"/>
                <p:cNvCxnSpPr/>
                <p:nvPr/>
              </p:nvCxnSpPr>
              <p:spPr>
                <a:xfrm>
                  <a:off x="1720850" y="2588619"/>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1007" name="Google Shape;1007;p40"/>
                <p:cNvCxnSpPr/>
                <p:nvPr/>
              </p:nvCxnSpPr>
              <p:spPr>
                <a:xfrm>
                  <a:off x="2228850" y="2588619"/>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1008" name="Google Shape;1008;p40"/>
                <p:cNvCxnSpPr/>
                <p:nvPr/>
              </p:nvCxnSpPr>
              <p:spPr>
                <a:xfrm>
                  <a:off x="1339850" y="2969619"/>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1009" name="Google Shape;1009;p40"/>
                <p:cNvCxnSpPr/>
                <p:nvPr/>
              </p:nvCxnSpPr>
              <p:spPr>
                <a:xfrm>
                  <a:off x="2235200" y="2975969"/>
                  <a:ext cx="6350" cy="381000"/>
                </a:xfrm>
                <a:prstGeom prst="straightConnector1">
                  <a:avLst/>
                </a:prstGeom>
                <a:noFill/>
                <a:ln cap="flat" cmpd="sng" w="9525">
                  <a:solidFill>
                    <a:schemeClr val="dk1"/>
                  </a:solidFill>
                  <a:prstDash val="solid"/>
                  <a:miter lim="800000"/>
                  <a:headEnd len="sm" w="sm" type="none"/>
                  <a:tailEnd len="sm" w="sm" type="none"/>
                </a:ln>
              </p:spPr>
            </p:cxnSp>
            <p:sp>
              <p:nvSpPr>
                <p:cNvPr id="1010" name="Google Shape;1010;p40"/>
                <p:cNvSpPr/>
                <p:nvPr/>
              </p:nvSpPr>
              <p:spPr>
                <a:xfrm>
                  <a:off x="1939525" y="3350618"/>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011" name="Google Shape;1011;p40"/>
                <p:cNvSpPr/>
                <p:nvPr/>
              </p:nvSpPr>
              <p:spPr>
                <a:xfrm>
                  <a:off x="1187200" y="2318619"/>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cxnSp>
            <p:nvCxnSpPr>
              <p:cNvPr id="1012" name="Google Shape;1012;p40"/>
              <p:cNvCxnSpPr/>
              <p:nvPr/>
            </p:nvCxnSpPr>
            <p:spPr>
              <a:xfrm>
                <a:off x="1316198" y="3133725"/>
                <a:ext cx="0" cy="314325"/>
              </a:xfrm>
              <a:prstGeom prst="straightConnector1">
                <a:avLst/>
              </a:prstGeom>
              <a:noFill/>
              <a:ln cap="flat" cmpd="sng" w="9525">
                <a:solidFill>
                  <a:schemeClr val="dk1"/>
                </a:solidFill>
                <a:prstDash val="solid"/>
                <a:miter lim="800000"/>
                <a:headEnd len="sm" w="sm" type="none"/>
                <a:tailEnd len="sm" w="sm" type="none"/>
              </a:ln>
            </p:spPr>
          </p:cxnSp>
          <p:cxnSp>
            <p:nvCxnSpPr>
              <p:cNvPr id="1013" name="Google Shape;1013;p40"/>
              <p:cNvCxnSpPr/>
              <p:nvPr/>
            </p:nvCxnSpPr>
            <p:spPr>
              <a:xfrm>
                <a:off x="2933588" y="3140360"/>
                <a:ext cx="0" cy="314325"/>
              </a:xfrm>
              <a:prstGeom prst="straightConnector1">
                <a:avLst/>
              </a:prstGeom>
              <a:noFill/>
              <a:ln cap="flat" cmpd="sng" w="9525">
                <a:solidFill>
                  <a:schemeClr val="dk1"/>
                </a:solidFill>
                <a:prstDash val="solid"/>
                <a:miter lim="800000"/>
                <a:headEnd len="sm" w="sm" type="none"/>
                <a:tailEnd len="sm" w="sm" type="none"/>
              </a:ln>
            </p:spPr>
          </p:cxnSp>
        </p:grpSp>
        <p:sp>
          <p:nvSpPr>
            <p:cNvPr id="1014" name="Google Shape;1014;p40"/>
            <p:cNvSpPr/>
            <p:nvPr/>
          </p:nvSpPr>
          <p:spPr>
            <a:xfrm>
              <a:off x="10573389" y="3260775"/>
              <a:ext cx="468622" cy="477194"/>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grpSp>
        <p:nvGrpSpPr>
          <p:cNvPr id="1015" name="Google Shape;1015;p40"/>
          <p:cNvGrpSpPr/>
          <p:nvPr/>
        </p:nvGrpSpPr>
        <p:grpSpPr>
          <a:xfrm>
            <a:off x="7044006" y="4603579"/>
            <a:ext cx="1556964" cy="1322751"/>
            <a:chOff x="5529525" y="4524939"/>
            <a:chExt cx="2129051" cy="2062360"/>
          </a:xfrm>
        </p:grpSpPr>
        <p:grpSp>
          <p:nvGrpSpPr>
            <p:cNvPr id="1016" name="Google Shape;1016;p40"/>
            <p:cNvGrpSpPr/>
            <p:nvPr/>
          </p:nvGrpSpPr>
          <p:grpSpPr>
            <a:xfrm>
              <a:off x="5770852" y="4694841"/>
              <a:ext cx="1841556" cy="1652436"/>
              <a:chOff x="5950440" y="4411863"/>
              <a:chExt cx="1841556" cy="1652436"/>
            </a:xfrm>
          </p:grpSpPr>
          <p:sp>
            <p:nvSpPr>
              <p:cNvPr id="1017" name="Google Shape;1017;p40"/>
              <p:cNvSpPr/>
              <p:nvPr/>
            </p:nvSpPr>
            <p:spPr>
              <a:xfrm>
                <a:off x="7070206" y="4411863"/>
                <a:ext cx="483101" cy="506841"/>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018" name="Google Shape;1018;p40"/>
              <p:cNvSpPr/>
              <p:nvPr/>
            </p:nvSpPr>
            <p:spPr>
              <a:xfrm>
                <a:off x="5950440" y="4427702"/>
                <a:ext cx="452907" cy="475163"/>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019" name="Google Shape;1019;p40"/>
              <p:cNvSpPr/>
              <p:nvPr/>
            </p:nvSpPr>
            <p:spPr>
              <a:xfrm>
                <a:off x="6501351" y="4992580"/>
                <a:ext cx="483101" cy="506841"/>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1020" name="Google Shape;1020;p40"/>
              <p:cNvCxnSpPr>
                <a:stCxn id="1018" idx="3"/>
                <a:endCxn id="1017" idx="2"/>
              </p:cNvCxnSpPr>
              <p:nvPr/>
            </p:nvCxnSpPr>
            <p:spPr>
              <a:xfrm>
                <a:off x="6403347" y="4665283"/>
                <a:ext cx="666900" cy="0"/>
              </a:xfrm>
              <a:prstGeom prst="straightConnector1">
                <a:avLst/>
              </a:prstGeom>
              <a:noFill/>
              <a:ln cap="flat" cmpd="sng" w="9525">
                <a:solidFill>
                  <a:schemeClr val="dk1"/>
                </a:solidFill>
                <a:prstDash val="solid"/>
                <a:miter lim="800000"/>
                <a:headEnd len="sm" w="sm" type="none"/>
                <a:tailEnd len="sm" w="sm" type="none"/>
              </a:ln>
            </p:spPr>
          </p:cxnSp>
          <p:cxnSp>
            <p:nvCxnSpPr>
              <p:cNvPr id="1021" name="Google Shape;1021;p40"/>
              <p:cNvCxnSpPr/>
              <p:nvPr/>
            </p:nvCxnSpPr>
            <p:spPr>
              <a:xfrm>
                <a:off x="6742902" y="4680408"/>
                <a:ext cx="0" cy="312173"/>
              </a:xfrm>
              <a:prstGeom prst="straightConnector1">
                <a:avLst/>
              </a:prstGeom>
              <a:noFill/>
              <a:ln cap="flat" cmpd="sng" w="9525">
                <a:solidFill>
                  <a:schemeClr val="dk1"/>
                </a:solidFill>
                <a:prstDash val="solid"/>
                <a:miter lim="800000"/>
                <a:headEnd len="sm" w="sm" type="none"/>
                <a:tailEnd len="sm" w="sm" type="none"/>
              </a:ln>
            </p:spPr>
          </p:cxnSp>
          <p:sp>
            <p:nvSpPr>
              <p:cNvPr id="1022" name="Google Shape;1022;p40"/>
              <p:cNvSpPr/>
              <p:nvPr/>
            </p:nvSpPr>
            <p:spPr>
              <a:xfrm>
                <a:off x="7339089" y="5008419"/>
                <a:ext cx="452907" cy="475163"/>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1023" name="Google Shape;1023;p40"/>
              <p:cNvCxnSpPr/>
              <p:nvPr/>
            </p:nvCxnSpPr>
            <p:spPr>
              <a:xfrm>
                <a:off x="6984452" y="5246001"/>
                <a:ext cx="354636" cy="0"/>
              </a:xfrm>
              <a:prstGeom prst="straightConnector1">
                <a:avLst/>
              </a:prstGeom>
              <a:noFill/>
              <a:ln cap="flat" cmpd="sng" w="9525">
                <a:solidFill>
                  <a:schemeClr val="dk1"/>
                </a:solidFill>
                <a:prstDash val="solid"/>
                <a:miter lim="800000"/>
                <a:headEnd len="sm" w="sm" type="none"/>
                <a:tailEnd len="sm" w="sm" type="none"/>
              </a:ln>
            </p:spPr>
          </p:cxnSp>
          <p:sp>
            <p:nvSpPr>
              <p:cNvPr id="1024" name="Google Shape;1024;p40"/>
              <p:cNvSpPr/>
              <p:nvPr/>
            </p:nvSpPr>
            <p:spPr>
              <a:xfrm>
                <a:off x="6969517" y="5557458"/>
                <a:ext cx="483101" cy="506841"/>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1025" name="Google Shape;1025;p40"/>
              <p:cNvCxnSpPr/>
              <p:nvPr/>
            </p:nvCxnSpPr>
            <p:spPr>
              <a:xfrm>
                <a:off x="7211068" y="5245286"/>
                <a:ext cx="0" cy="312173"/>
              </a:xfrm>
              <a:prstGeom prst="straightConnector1">
                <a:avLst/>
              </a:prstGeom>
              <a:noFill/>
              <a:ln cap="flat" cmpd="sng" w="9525">
                <a:solidFill>
                  <a:schemeClr val="dk1"/>
                </a:solidFill>
                <a:prstDash val="solid"/>
                <a:miter lim="800000"/>
                <a:headEnd len="sm" w="sm" type="none"/>
                <a:tailEnd len="sm" w="sm" type="none"/>
              </a:ln>
            </p:spPr>
          </p:cxnSp>
        </p:grpSp>
        <p:sp>
          <p:nvSpPr>
            <p:cNvPr id="1026" name="Google Shape;1026;p40"/>
            <p:cNvSpPr/>
            <p:nvPr/>
          </p:nvSpPr>
          <p:spPr>
            <a:xfrm>
              <a:off x="5529525" y="4524939"/>
              <a:ext cx="2129051" cy="2062360"/>
            </a:xfrm>
            <a:custGeom>
              <a:rect b="b" l="l" r="r" t="t"/>
              <a:pathLst>
                <a:path extrusionOk="0" h="2062360" w="2129051">
                  <a:moveTo>
                    <a:pt x="150125" y="15195"/>
                  </a:moveTo>
                  <a:cubicBezTo>
                    <a:pt x="238836" y="8371"/>
                    <a:pt x="275951" y="-15288"/>
                    <a:pt x="682388" y="15195"/>
                  </a:cubicBezTo>
                  <a:cubicBezTo>
                    <a:pt x="711079" y="17347"/>
                    <a:pt x="740334" y="26532"/>
                    <a:pt x="764274" y="42491"/>
                  </a:cubicBezTo>
                  <a:cubicBezTo>
                    <a:pt x="777922" y="51589"/>
                    <a:pt x="792617" y="59285"/>
                    <a:pt x="805218" y="69786"/>
                  </a:cubicBezTo>
                  <a:cubicBezTo>
                    <a:pt x="910307" y="157360"/>
                    <a:pt x="785445" y="70253"/>
                    <a:pt x="887104" y="138025"/>
                  </a:cubicBezTo>
                  <a:cubicBezTo>
                    <a:pt x="984649" y="284340"/>
                    <a:pt x="832737" y="62275"/>
                    <a:pt x="955343" y="219912"/>
                  </a:cubicBezTo>
                  <a:cubicBezTo>
                    <a:pt x="955345" y="219914"/>
                    <a:pt x="1023582" y="322270"/>
                    <a:pt x="1037230" y="342742"/>
                  </a:cubicBezTo>
                  <a:cubicBezTo>
                    <a:pt x="1046328" y="356390"/>
                    <a:pt x="1059338" y="368124"/>
                    <a:pt x="1064525" y="383685"/>
                  </a:cubicBezTo>
                  <a:cubicBezTo>
                    <a:pt x="1083360" y="440189"/>
                    <a:pt x="1070193" y="412658"/>
                    <a:pt x="1105469" y="465571"/>
                  </a:cubicBezTo>
                  <a:cubicBezTo>
                    <a:pt x="1119690" y="508238"/>
                    <a:pt x="1133480" y="561583"/>
                    <a:pt x="1173707" y="588401"/>
                  </a:cubicBezTo>
                  <a:lnTo>
                    <a:pt x="1214651" y="615697"/>
                  </a:lnTo>
                  <a:cubicBezTo>
                    <a:pt x="1219200" y="629345"/>
                    <a:pt x="1219311" y="645407"/>
                    <a:pt x="1228298" y="656640"/>
                  </a:cubicBezTo>
                  <a:cubicBezTo>
                    <a:pt x="1246022" y="678794"/>
                    <a:pt x="1284544" y="690257"/>
                    <a:pt x="1310185" y="697583"/>
                  </a:cubicBezTo>
                  <a:cubicBezTo>
                    <a:pt x="1328220" y="702736"/>
                    <a:pt x="1346029" y="710606"/>
                    <a:pt x="1364776" y="711231"/>
                  </a:cubicBezTo>
                  <a:cubicBezTo>
                    <a:pt x="1619434" y="719720"/>
                    <a:pt x="1874293" y="720330"/>
                    <a:pt x="2129051" y="724879"/>
                  </a:cubicBezTo>
                  <a:cubicBezTo>
                    <a:pt x="2124502" y="988736"/>
                    <a:pt x="2123519" y="1252678"/>
                    <a:pt x="2115403" y="1516449"/>
                  </a:cubicBezTo>
                  <a:cubicBezTo>
                    <a:pt x="2113001" y="1594519"/>
                    <a:pt x="2098229" y="1622562"/>
                    <a:pt x="2074460" y="1693870"/>
                  </a:cubicBezTo>
                  <a:cubicBezTo>
                    <a:pt x="2069911" y="1707518"/>
                    <a:pt x="2068792" y="1722843"/>
                    <a:pt x="2060812" y="1734813"/>
                  </a:cubicBezTo>
                  <a:cubicBezTo>
                    <a:pt x="2029055" y="1782448"/>
                    <a:pt x="2009685" y="1823104"/>
                    <a:pt x="1965277" y="1857643"/>
                  </a:cubicBezTo>
                  <a:cubicBezTo>
                    <a:pt x="1842528" y="1953114"/>
                    <a:pt x="1924294" y="1878146"/>
                    <a:pt x="1842448" y="1939530"/>
                  </a:cubicBezTo>
                  <a:cubicBezTo>
                    <a:pt x="1824251" y="1953178"/>
                    <a:pt x="1808510" y="1970941"/>
                    <a:pt x="1787857" y="1980473"/>
                  </a:cubicBezTo>
                  <a:cubicBezTo>
                    <a:pt x="1748671" y="1998559"/>
                    <a:pt x="1705970" y="2007768"/>
                    <a:pt x="1665027" y="2021416"/>
                  </a:cubicBezTo>
                  <a:cubicBezTo>
                    <a:pt x="1651379" y="2025965"/>
                    <a:pt x="1638040" y="2031575"/>
                    <a:pt x="1624083" y="2035064"/>
                  </a:cubicBezTo>
                  <a:lnTo>
                    <a:pt x="1514901" y="2062360"/>
                  </a:lnTo>
                  <a:cubicBezTo>
                    <a:pt x="1462843" y="2059298"/>
                    <a:pt x="1271526" y="2054488"/>
                    <a:pt x="1187355" y="2035064"/>
                  </a:cubicBezTo>
                  <a:cubicBezTo>
                    <a:pt x="1159320" y="2028594"/>
                    <a:pt x="1132764" y="2016866"/>
                    <a:pt x="1105469" y="2007768"/>
                  </a:cubicBezTo>
                  <a:lnTo>
                    <a:pt x="1064525" y="1994121"/>
                  </a:lnTo>
                  <a:lnTo>
                    <a:pt x="1023582" y="1980473"/>
                  </a:lnTo>
                  <a:lnTo>
                    <a:pt x="941695" y="1898586"/>
                  </a:lnTo>
                  <a:lnTo>
                    <a:pt x="900752" y="1857643"/>
                  </a:lnTo>
                  <a:cubicBezTo>
                    <a:pt x="891654" y="1839446"/>
                    <a:pt x="881471" y="1821752"/>
                    <a:pt x="873457" y="1803052"/>
                  </a:cubicBezTo>
                  <a:cubicBezTo>
                    <a:pt x="867790" y="1789829"/>
                    <a:pt x="867789" y="1774079"/>
                    <a:pt x="859809" y="1762109"/>
                  </a:cubicBezTo>
                  <a:cubicBezTo>
                    <a:pt x="849103" y="1746050"/>
                    <a:pt x="832514" y="1734813"/>
                    <a:pt x="818866" y="1721165"/>
                  </a:cubicBezTo>
                  <a:cubicBezTo>
                    <a:pt x="783834" y="1581039"/>
                    <a:pt x="831449" y="1754719"/>
                    <a:pt x="777922" y="1611983"/>
                  </a:cubicBezTo>
                  <a:cubicBezTo>
                    <a:pt x="771336" y="1594420"/>
                    <a:pt x="770860" y="1574955"/>
                    <a:pt x="764274" y="1557392"/>
                  </a:cubicBezTo>
                  <a:cubicBezTo>
                    <a:pt x="719526" y="1438062"/>
                    <a:pt x="752359" y="1573260"/>
                    <a:pt x="709683" y="1434563"/>
                  </a:cubicBezTo>
                  <a:cubicBezTo>
                    <a:pt x="698651" y="1398708"/>
                    <a:pt x="694251" y="1360969"/>
                    <a:pt x="682388" y="1325380"/>
                  </a:cubicBezTo>
                  <a:cubicBezTo>
                    <a:pt x="677839" y="1311732"/>
                    <a:pt x="671861" y="1298480"/>
                    <a:pt x="668740" y="1284437"/>
                  </a:cubicBezTo>
                  <a:cubicBezTo>
                    <a:pt x="662737" y="1257424"/>
                    <a:pt x="661803" y="1229397"/>
                    <a:pt x="655092" y="1202551"/>
                  </a:cubicBezTo>
                  <a:cubicBezTo>
                    <a:pt x="635602" y="1124590"/>
                    <a:pt x="636351" y="1133494"/>
                    <a:pt x="600501" y="1079721"/>
                  </a:cubicBezTo>
                  <a:cubicBezTo>
                    <a:pt x="566202" y="976817"/>
                    <a:pt x="612467" y="1103649"/>
                    <a:pt x="559558" y="997834"/>
                  </a:cubicBezTo>
                  <a:cubicBezTo>
                    <a:pt x="553124" y="984967"/>
                    <a:pt x="552896" y="969467"/>
                    <a:pt x="545910" y="956891"/>
                  </a:cubicBezTo>
                  <a:cubicBezTo>
                    <a:pt x="529978" y="928214"/>
                    <a:pt x="509516" y="902300"/>
                    <a:pt x="491319" y="875004"/>
                  </a:cubicBezTo>
                  <a:cubicBezTo>
                    <a:pt x="482221" y="861356"/>
                    <a:pt x="477672" y="843159"/>
                    <a:pt x="464024" y="834061"/>
                  </a:cubicBezTo>
                  <a:cubicBezTo>
                    <a:pt x="436728" y="815864"/>
                    <a:pt x="413259" y="789844"/>
                    <a:pt x="382137" y="779470"/>
                  </a:cubicBezTo>
                  <a:lnTo>
                    <a:pt x="259307" y="738527"/>
                  </a:lnTo>
                  <a:cubicBezTo>
                    <a:pt x="245659" y="733978"/>
                    <a:pt x="230334" y="732859"/>
                    <a:pt x="218364" y="724879"/>
                  </a:cubicBezTo>
                  <a:lnTo>
                    <a:pt x="136477" y="670288"/>
                  </a:lnTo>
                  <a:cubicBezTo>
                    <a:pt x="122829" y="661189"/>
                    <a:pt x="107132" y="654590"/>
                    <a:pt x="95534" y="642992"/>
                  </a:cubicBezTo>
                  <a:lnTo>
                    <a:pt x="54591" y="602049"/>
                  </a:lnTo>
                  <a:cubicBezTo>
                    <a:pt x="45492" y="574754"/>
                    <a:pt x="34273" y="548076"/>
                    <a:pt x="27295" y="520163"/>
                  </a:cubicBezTo>
                  <a:cubicBezTo>
                    <a:pt x="8022" y="443067"/>
                    <a:pt x="17327" y="483964"/>
                    <a:pt x="0" y="397333"/>
                  </a:cubicBezTo>
                  <a:cubicBezTo>
                    <a:pt x="4549" y="356390"/>
                    <a:pt x="3657" y="314468"/>
                    <a:pt x="13648" y="274503"/>
                  </a:cubicBezTo>
                  <a:cubicBezTo>
                    <a:pt x="17626" y="258590"/>
                    <a:pt x="33608" y="248231"/>
                    <a:pt x="40943" y="233560"/>
                  </a:cubicBezTo>
                  <a:cubicBezTo>
                    <a:pt x="73690" y="168064"/>
                    <a:pt x="27440" y="203821"/>
                    <a:pt x="95534" y="124377"/>
                  </a:cubicBezTo>
                  <a:cubicBezTo>
                    <a:pt x="106209" y="111923"/>
                    <a:pt x="122829" y="106180"/>
                    <a:pt x="136477" y="97082"/>
                  </a:cubicBezTo>
                  <a:cubicBezTo>
                    <a:pt x="141026" y="83434"/>
                    <a:pt x="146173" y="69971"/>
                    <a:pt x="150125" y="56139"/>
                  </a:cubicBezTo>
                  <a:cubicBezTo>
                    <a:pt x="155278" y="38104"/>
                    <a:pt x="61414" y="22019"/>
                    <a:pt x="150125" y="15195"/>
                  </a:cubicBezTo>
                  <a:close/>
                </a:path>
              </a:pathLst>
            </a:custGeom>
            <a:noFill/>
            <a:ln cap="flat" cmpd="sng" w="12700">
              <a:solidFill>
                <a:srgbClr val="42719B"/>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grpSp>
        <p:nvGrpSpPr>
          <p:cNvPr id="1027" name="Google Shape;1027;p40"/>
          <p:cNvGrpSpPr/>
          <p:nvPr/>
        </p:nvGrpSpPr>
        <p:grpSpPr>
          <a:xfrm>
            <a:off x="5162635" y="4410813"/>
            <a:ext cx="1332186" cy="947951"/>
            <a:chOff x="9061312" y="2375737"/>
            <a:chExt cx="1980699" cy="1362232"/>
          </a:xfrm>
        </p:grpSpPr>
        <p:grpSp>
          <p:nvGrpSpPr>
            <p:cNvPr id="1028" name="Google Shape;1028;p40"/>
            <p:cNvGrpSpPr/>
            <p:nvPr/>
          </p:nvGrpSpPr>
          <p:grpSpPr>
            <a:xfrm>
              <a:off x="9061312" y="2375737"/>
              <a:ext cx="1746388" cy="1332167"/>
              <a:chOff x="1187200" y="2594451"/>
              <a:chExt cx="1746388" cy="1332167"/>
            </a:xfrm>
          </p:grpSpPr>
          <p:grpSp>
            <p:nvGrpSpPr>
              <p:cNvPr id="1029" name="Google Shape;1029;p40"/>
              <p:cNvGrpSpPr/>
              <p:nvPr/>
            </p:nvGrpSpPr>
            <p:grpSpPr>
              <a:xfrm>
                <a:off x="1187200" y="2594451"/>
                <a:ext cx="1746388" cy="1332167"/>
                <a:chOff x="1187200" y="2318619"/>
                <a:chExt cx="2146550" cy="1607999"/>
              </a:xfrm>
            </p:grpSpPr>
            <p:cxnSp>
              <p:nvCxnSpPr>
                <p:cNvPr id="1030" name="Google Shape;1030;p40"/>
                <p:cNvCxnSpPr/>
                <p:nvPr/>
              </p:nvCxnSpPr>
              <p:spPr>
                <a:xfrm>
                  <a:off x="1720850" y="2588619"/>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1031" name="Google Shape;1031;p40"/>
                <p:cNvCxnSpPr/>
                <p:nvPr/>
              </p:nvCxnSpPr>
              <p:spPr>
                <a:xfrm>
                  <a:off x="2228850" y="2588619"/>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1032" name="Google Shape;1032;p40"/>
                <p:cNvCxnSpPr/>
                <p:nvPr/>
              </p:nvCxnSpPr>
              <p:spPr>
                <a:xfrm>
                  <a:off x="1339850" y="2969619"/>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1033" name="Google Shape;1033;p40"/>
                <p:cNvCxnSpPr/>
                <p:nvPr/>
              </p:nvCxnSpPr>
              <p:spPr>
                <a:xfrm>
                  <a:off x="2235200" y="2975969"/>
                  <a:ext cx="6350" cy="381000"/>
                </a:xfrm>
                <a:prstGeom prst="straightConnector1">
                  <a:avLst/>
                </a:prstGeom>
                <a:noFill/>
                <a:ln cap="flat" cmpd="sng" w="9525">
                  <a:solidFill>
                    <a:schemeClr val="dk1"/>
                  </a:solidFill>
                  <a:prstDash val="solid"/>
                  <a:miter lim="800000"/>
                  <a:headEnd len="sm" w="sm" type="none"/>
                  <a:tailEnd len="sm" w="sm" type="none"/>
                </a:ln>
              </p:spPr>
            </p:cxnSp>
            <p:sp>
              <p:nvSpPr>
                <p:cNvPr id="1034" name="Google Shape;1034;p40"/>
                <p:cNvSpPr/>
                <p:nvPr/>
              </p:nvSpPr>
              <p:spPr>
                <a:xfrm>
                  <a:off x="1939525" y="3350618"/>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035" name="Google Shape;1035;p40"/>
                <p:cNvSpPr/>
                <p:nvPr/>
              </p:nvSpPr>
              <p:spPr>
                <a:xfrm>
                  <a:off x="1187200" y="2318619"/>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cxnSp>
            <p:nvCxnSpPr>
              <p:cNvPr id="1036" name="Google Shape;1036;p40"/>
              <p:cNvCxnSpPr/>
              <p:nvPr/>
            </p:nvCxnSpPr>
            <p:spPr>
              <a:xfrm>
                <a:off x="1316198" y="3133725"/>
                <a:ext cx="0" cy="314325"/>
              </a:xfrm>
              <a:prstGeom prst="straightConnector1">
                <a:avLst/>
              </a:prstGeom>
              <a:noFill/>
              <a:ln cap="flat" cmpd="sng" w="9525">
                <a:solidFill>
                  <a:schemeClr val="dk1"/>
                </a:solidFill>
                <a:prstDash val="solid"/>
                <a:miter lim="800000"/>
                <a:headEnd len="sm" w="sm" type="none"/>
                <a:tailEnd len="sm" w="sm" type="none"/>
              </a:ln>
            </p:spPr>
          </p:cxnSp>
          <p:cxnSp>
            <p:nvCxnSpPr>
              <p:cNvPr id="1037" name="Google Shape;1037;p40"/>
              <p:cNvCxnSpPr/>
              <p:nvPr/>
            </p:nvCxnSpPr>
            <p:spPr>
              <a:xfrm>
                <a:off x="2933588" y="3140360"/>
                <a:ext cx="0" cy="314325"/>
              </a:xfrm>
              <a:prstGeom prst="straightConnector1">
                <a:avLst/>
              </a:prstGeom>
              <a:noFill/>
              <a:ln cap="flat" cmpd="sng" w="9525">
                <a:solidFill>
                  <a:schemeClr val="dk1"/>
                </a:solidFill>
                <a:prstDash val="solid"/>
                <a:miter lim="800000"/>
                <a:headEnd len="sm" w="sm" type="none"/>
                <a:tailEnd len="sm" w="sm" type="none"/>
              </a:ln>
            </p:spPr>
          </p:cxnSp>
        </p:grpSp>
        <p:sp>
          <p:nvSpPr>
            <p:cNvPr id="1038" name="Google Shape;1038;p40"/>
            <p:cNvSpPr/>
            <p:nvPr/>
          </p:nvSpPr>
          <p:spPr>
            <a:xfrm>
              <a:off x="10573389" y="3260775"/>
              <a:ext cx="468622" cy="47719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pic>
        <p:nvPicPr>
          <p:cNvPr descr="Related image" id="1039" name="Google Shape;1039;p40"/>
          <p:cNvPicPr preferRelativeResize="0"/>
          <p:nvPr/>
        </p:nvPicPr>
        <p:blipFill rotWithShape="1">
          <a:blip r:embed="rId3">
            <a:alphaModFix/>
          </a:blip>
          <a:srcRect b="5704" l="0" r="0" t="0"/>
          <a:stretch/>
        </p:blipFill>
        <p:spPr>
          <a:xfrm>
            <a:off x="9045911" y="4389099"/>
            <a:ext cx="2619795" cy="1751712"/>
          </a:xfrm>
          <a:prstGeom prst="rect">
            <a:avLst/>
          </a:prstGeom>
          <a:noFill/>
          <a:ln>
            <a:noFill/>
          </a:ln>
        </p:spPr>
      </p:pic>
      <p:sp>
        <p:nvSpPr>
          <p:cNvPr id="1040" name="Google Shape;1040;p40"/>
          <p:cNvSpPr txBox="1"/>
          <p:nvPr/>
        </p:nvSpPr>
        <p:spPr>
          <a:xfrm>
            <a:off x="394765" y="2568138"/>
            <a:ext cx="1912053"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Normal father with affected brother and sister</a:t>
            </a:r>
            <a:endParaRPr sz="1800">
              <a:solidFill>
                <a:schemeClr val="dk1"/>
              </a:solidFill>
              <a:latin typeface="Times New Roman"/>
              <a:ea typeface="Times New Roman"/>
              <a:cs typeface="Times New Roman"/>
              <a:sym typeface="Times New Roman"/>
            </a:endParaRPr>
          </a:p>
        </p:txBody>
      </p:sp>
      <p:sp>
        <p:nvSpPr>
          <p:cNvPr id="1041" name="Google Shape;1041;p40"/>
          <p:cNvSpPr txBox="1"/>
          <p:nvPr/>
        </p:nvSpPr>
        <p:spPr>
          <a:xfrm>
            <a:off x="2533689" y="2568138"/>
            <a:ext cx="1912053"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Only males are affected</a:t>
            </a:r>
            <a:endParaRPr/>
          </a:p>
        </p:txBody>
      </p:sp>
      <p:sp>
        <p:nvSpPr>
          <p:cNvPr id="1042" name="Google Shape;1042;p40"/>
          <p:cNvSpPr txBox="1"/>
          <p:nvPr/>
        </p:nvSpPr>
        <p:spPr>
          <a:xfrm>
            <a:off x="4998601" y="2570802"/>
            <a:ext cx="1912053"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affected father with normal brother and sister</a:t>
            </a:r>
            <a:endParaRPr sz="1800">
              <a:solidFill>
                <a:schemeClr val="dk1"/>
              </a:solidFill>
              <a:latin typeface="Times New Roman"/>
              <a:ea typeface="Times New Roman"/>
              <a:cs typeface="Times New Roman"/>
              <a:sym typeface="Times New Roman"/>
            </a:endParaRPr>
          </a:p>
        </p:txBody>
      </p:sp>
      <p:sp>
        <p:nvSpPr>
          <p:cNvPr id="1043" name="Google Shape;1043;p40"/>
          <p:cNvSpPr txBox="1"/>
          <p:nvPr/>
        </p:nvSpPr>
        <p:spPr>
          <a:xfrm>
            <a:off x="6874874" y="2588061"/>
            <a:ext cx="2242472"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grand father, son, grand son with different phenotypes and the mother with recessive phenotype</a:t>
            </a:r>
            <a:endParaRPr/>
          </a:p>
        </p:txBody>
      </p:sp>
      <p:sp>
        <p:nvSpPr>
          <p:cNvPr id="1044" name="Google Shape;1044;p40"/>
          <p:cNvSpPr/>
          <p:nvPr/>
        </p:nvSpPr>
        <p:spPr>
          <a:xfrm>
            <a:off x="9162660" y="2598637"/>
            <a:ext cx="2777034" cy="1754326"/>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Times New Roman"/>
                <a:ea typeface="Times New Roman"/>
                <a:cs typeface="Times New Roman"/>
                <a:sym typeface="Times New Roman"/>
              </a:rPr>
              <a:t>Affected father has all his daughters affected!</a:t>
            </a:r>
            <a:endParaRPr sz="1800">
              <a:solidFill>
                <a:schemeClr val="dk1"/>
              </a:solidFill>
              <a:latin typeface="Times New Roman"/>
              <a:ea typeface="Times New Roman"/>
              <a:cs typeface="Times New Roman"/>
              <a:sym typeface="Times New Roman"/>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Times New Roman"/>
                <a:ea typeface="Times New Roman"/>
                <a:cs typeface="Times New Roman"/>
                <a:sym typeface="Times New Roman"/>
              </a:rPr>
              <a:t>Affected son should have affected mother </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Times New Roman"/>
                <a:ea typeface="Times New Roman"/>
                <a:cs typeface="Times New Roman"/>
                <a:sym typeface="Times New Roman"/>
              </a:rPr>
              <a:t>Normal mother should have all her sons normal.</a:t>
            </a:r>
            <a:endParaRPr/>
          </a:p>
        </p:txBody>
      </p:sp>
      <p:sp>
        <p:nvSpPr>
          <p:cNvPr id="1045" name="Google Shape;1045;p40"/>
          <p:cNvSpPr/>
          <p:nvPr/>
        </p:nvSpPr>
        <p:spPr>
          <a:xfrm>
            <a:off x="2484376" y="312518"/>
            <a:ext cx="5481357" cy="682388"/>
          </a:xfrm>
          <a:prstGeom prst="rect">
            <a:avLst/>
          </a:prstGeom>
          <a:no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800">
                <a:solidFill>
                  <a:schemeClr val="dk1"/>
                </a:solidFill>
                <a:latin typeface="Times New Roman"/>
                <a:ea typeface="Times New Roman"/>
                <a:cs typeface="Times New Roman"/>
                <a:sym typeface="Times New Roman"/>
              </a:rPr>
              <a:t>Gene Location: Concept map for way of thinking</a:t>
            </a:r>
            <a:endParaRPr sz="2800">
              <a:solidFill>
                <a:schemeClr val="dk1"/>
              </a:solidFill>
              <a:latin typeface="Times New Roman"/>
              <a:ea typeface="Times New Roman"/>
              <a:cs typeface="Times New Roman"/>
              <a:sym typeface="Times New Roman"/>
            </a:endParaRPr>
          </a:p>
        </p:txBody>
      </p:sp>
      <p:cxnSp>
        <p:nvCxnSpPr>
          <p:cNvPr id="1046" name="Google Shape;1046;p40"/>
          <p:cNvCxnSpPr>
            <a:stCxn id="1045" idx="2"/>
            <a:endCxn id="980" idx="0"/>
          </p:cNvCxnSpPr>
          <p:nvPr/>
        </p:nvCxnSpPr>
        <p:spPr>
          <a:xfrm flipH="1">
            <a:off x="2432654" y="994906"/>
            <a:ext cx="2792400" cy="479100"/>
          </a:xfrm>
          <a:prstGeom prst="straightConnector1">
            <a:avLst/>
          </a:prstGeom>
          <a:noFill/>
          <a:ln cap="flat" cmpd="sng" w="9525">
            <a:solidFill>
              <a:schemeClr val="dk1"/>
            </a:solidFill>
            <a:prstDash val="solid"/>
            <a:miter lim="800000"/>
            <a:headEnd len="sm" w="sm" type="none"/>
            <a:tailEnd len="med" w="med" type="triangle"/>
          </a:ln>
        </p:spPr>
      </p:cxnSp>
      <p:cxnSp>
        <p:nvCxnSpPr>
          <p:cNvPr id="1047" name="Google Shape;1047;p40"/>
          <p:cNvCxnSpPr>
            <a:stCxn id="980" idx="2"/>
            <a:endCxn id="1040" idx="0"/>
          </p:cNvCxnSpPr>
          <p:nvPr/>
        </p:nvCxnSpPr>
        <p:spPr>
          <a:xfrm flipH="1">
            <a:off x="1350693" y="1843290"/>
            <a:ext cx="1082100" cy="724800"/>
          </a:xfrm>
          <a:prstGeom prst="straightConnector1">
            <a:avLst/>
          </a:prstGeom>
          <a:noFill/>
          <a:ln cap="flat" cmpd="sng" w="9525">
            <a:solidFill>
              <a:schemeClr val="dk1"/>
            </a:solidFill>
            <a:prstDash val="solid"/>
            <a:miter lim="800000"/>
            <a:headEnd len="sm" w="sm" type="none"/>
            <a:tailEnd len="med" w="med" type="triangle"/>
          </a:ln>
        </p:spPr>
      </p:cxnSp>
      <p:cxnSp>
        <p:nvCxnSpPr>
          <p:cNvPr id="1048" name="Google Shape;1048;p40"/>
          <p:cNvCxnSpPr>
            <a:stCxn id="980" idx="2"/>
            <a:endCxn id="1041" idx="0"/>
          </p:cNvCxnSpPr>
          <p:nvPr/>
        </p:nvCxnSpPr>
        <p:spPr>
          <a:xfrm>
            <a:off x="2432793" y="1843290"/>
            <a:ext cx="1056900" cy="724800"/>
          </a:xfrm>
          <a:prstGeom prst="straightConnector1">
            <a:avLst/>
          </a:prstGeom>
          <a:noFill/>
          <a:ln cap="flat" cmpd="sng" w="9525">
            <a:solidFill>
              <a:schemeClr val="dk1"/>
            </a:solidFill>
            <a:prstDash val="solid"/>
            <a:miter lim="800000"/>
            <a:headEnd len="sm" w="sm" type="none"/>
            <a:tailEnd len="med" w="med" type="triangle"/>
          </a:ln>
        </p:spPr>
      </p:cxnSp>
      <p:cxnSp>
        <p:nvCxnSpPr>
          <p:cNvPr id="1049" name="Google Shape;1049;p40"/>
          <p:cNvCxnSpPr>
            <a:stCxn id="1045" idx="2"/>
            <a:endCxn id="981" idx="0"/>
          </p:cNvCxnSpPr>
          <p:nvPr/>
        </p:nvCxnSpPr>
        <p:spPr>
          <a:xfrm>
            <a:off x="5225054" y="994906"/>
            <a:ext cx="2774700" cy="479100"/>
          </a:xfrm>
          <a:prstGeom prst="straightConnector1">
            <a:avLst/>
          </a:prstGeom>
          <a:noFill/>
          <a:ln cap="flat" cmpd="sng" w="9525">
            <a:solidFill>
              <a:schemeClr val="dk1"/>
            </a:solidFill>
            <a:prstDash val="solid"/>
            <a:miter lim="800000"/>
            <a:headEnd len="sm" w="sm" type="none"/>
            <a:tailEnd len="med" w="med" type="triangle"/>
          </a:ln>
        </p:spPr>
      </p:cxnSp>
      <p:cxnSp>
        <p:nvCxnSpPr>
          <p:cNvPr id="1050" name="Google Shape;1050;p40"/>
          <p:cNvCxnSpPr>
            <a:stCxn id="981" idx="2"/>
            <a:endCxn id="1042" idx="0"/>
          </p:cNvCxnSpPr>
          <p:nvPr/>
        </p:nvCxnSpPr>
        <p:spPr>
          <a:xfrm flipH="1">
            <a:off x="5954761" y="1843290"/>
            <a:ext cx="2045100" cy="727500"/>
          </a:xfrm>
          <a:prstGeom prst="straightConnector1">
            <a:avLst/>
          </a:prstGeom>
          <a:noFill/>
          <a:ln cap="flat" cmpd="sng" w="9525">
            <a:solidFill>
              <a:schemeClr val="dk1"/>
            </a:solidFill>
            <a:prstDash val="solid"/>
            <a:miter lim="800000"/>
            <a:headEnd len="sm" w="sm" type="none"/>
            <a:tailEnd len="med" w="med" type="triangle"/>
          </a:ln>
        </p:spPr>
      </p:cxnSp>
      <p:cxnSp>
        <p:nvCxnSpPr>
          <p:cNvPr id="1051" name="Google Shape;1051;p40"/>
          <p:cNvCxnSpPr>
            <a:stCxn id="981" idx="2"/>
            <a:endCxn id="1043" idx="0"/>
          </p:cNvCxnSpPr>
          <p:nvPr/>
        </p:nvCxnSpPr>
        <p:spPr>
          <a:xfrm flipH="1">
            <a:off x="7995961" y="1843290"/>
            <a:ext cx="3900" cy="744900"/>
          </a:xfrm>
          <a:prstGeom prst="straightConnector1">
            <a:avLst/>
          </a:prstGeom>
          <a:noFill/>
          <a:ln cap="flat" cmpd="sng" w="9525">
            <a:solidFill>
              <a:schemeClr val="dk1"/>
            </a:solidFill>
            <a:prstDash val="solid"/>
            <a:miter lim="800000"/>
            <a:headEnd len="sm" w="sm" type="none"/>
            <a:tailEnd len="med" w="med" type="triangle"/>
          </a:ln>
        </p:spPr>
      </p:cxnSp>
      <p:cxnSp>
        <p:nvCxnSpPr>
          <p:cNvPr id="1052" name="Google Shape;1052;p40"/>
          <p:cNvCxnSpPr>
            <a:stCxn id="981" idx="2"/>
            <a:endCxn id="1044" idx="0"/>
          </p:cNvCxnSpPr>
          <p:nvPr/>
        </p:nvCxnSpPr>
        <p:spPr>
          <a:xfrm>
            <a:off x="7999861" y="1843290"/>
            <a:ext cx="2551200" cy="755400"/>
          </a:xfrm>
          <a:prstGeom prst="straightConnector1">
            <a:avLst/>
          </a:prstGeom>
          <a:noFill/>
          <a:ln cap="flat" cmpd="sng" w="9525">
            <a:solidFill>
              <a:schemeClr val="dk1"/>
            </a:solidFill>
            <a:prstDash val="solid"/>
            <a:miter lim="800000"/>
            <a:headEnd len="sm" w="sm" type="none"/>
            <a:tailEnd len="med" w="med" type="triangle"/>
          </a:ln>
        </p:spPr>
      </p:cxnSp>
      <p:cxnSp>
        <p:nvCxnSpPr>
          <p:cNvPr id="1053" name="Google Shape;1053;p40"/>
          <p:cNvCxnSpPr/>
          <p:nvPr/>
        </p:nvCxnSpPr>
        <p:spPr>
          <a:xfrm>
            <a:off x="2130992" y="2744043"/>
            <a:ext cx="36188" cy="3646312"/>
          </a:xfrm>
          <a:prstGeom prst="straightConnector1">
            <a:avLst/>
          </a:prstGeom>
          <a:noFill/>
          <a:ln cap="flat" cmpd="sng" w="9525">
            <a:solidFill>
              <a:schemeClr val="dk1"/>
            </a:solidFill>
            <a:prstDash val="solid"/>
            <a:miter lim="800000"/>
            <a:headEnd len="sm" w="sm" type="none"/>
            <a:tailEnd len="sm" w="sm" type="none"/>
          </a:ln>
        </p:spPr>
      </p:cxnSp>
      <p:cxnSp>
        <p:nvCxnSpPr>
          <p:cNvPr id="1054" name="Google Shape;1054;p40"/>
          <p:cNvCxnSpPr/>
          <p:nvPr/>
        </p:nvCxnSpPr>
        <p:spPr>
          <a:xfrm>
            <a:off x="4752772" y="1241882"/>
            <a:ext cx="51684" cy="5055086"/>
          </a:xfrm>
          <a:prstGeom prst="straightConnector1">
            <a:avLst/>
          </a:prstGeom>
          <a:noFill/>
          <a:ln cap="flat" cmpd="sng" w="28575">
            <a:solidFill>
              <a:schemeClr val="dk1"/>
            </a:solidFill>
            <a:prstDash val="solid"/>
            <a:miter lim="800000"/>
            <a:headEnd len="sm" w="sm" type="none"/>
            <a:tailEnd len="sm" w="sm" type="none"/>
          </a:ln>
        </p:spPr>
      </p:cxnSp>
      <p:cxnSp>
        <p:nvCxnSpPr>
          <p:cNvPr id="1055" name="Google Shape;1055;p40"/>
          <p:cNvCxnSpPr/>
          <p:nvPr/>
        </p:nvCxnSpPr>
        <p:spPr>
          <a:xfrm>
            <a:off x="6773782" y="2650656"/>
            <a:ext cx="36188" cy="3646312"/>
          </a:xfrm>
          <a:prstGeom prst="straightConnector1">
            <a:avLst/>
          </a:prstGeom>
          <a:noFill/>
          <a:ln cap="flat" cmpd="sng" w="9525">
            <a:solidFill>
              <a:schemeClr val="dk1"/>
            </a:solidFill>
            <a:prstDash val="solid"/>
            <a:miter lim="800000"/>
            <a:headEnd len="sm" w="sm" type="none"/>
            <a:tailEnd len="sm" w="sm" type="none"/>
          </a:ln>
        </p:spPr>
      </p:cxnSp>
      <p:cxnSp>
        <p:nvCxnSpPr>
          <p:cNvPr id="1056" name="Google Shape;1056;p40"/>
          <p:cNvCxnSpPr/>
          <p:nvPr/>
        </p:nvCxnSpPr>
        <p:spPr>
          <a:xfrm>
            <a:off x="8987066" y="2728036"/>
            <a:ext cx="36188" cy="3646312"/>
          </a:xfrm>
          <a:prstGeom prst="straightConnector1">
            <a:avLst/>
          </a:prstGeom>
          <a:noFill/>
          <a:ln cap="flat" cmpd="sng" w="9525">
            <a:solidFill>
              <a:schemeClr val="dk1"/>
            </a:solidFill>
            <a:prstDash val="solid"/>
            <a:miter lim="800000"/>
            <a:headEnd len="sm" w="sm" type="none"/>
            <a:tailEnd len="sm" w="sm" type="none"/>
          </a:ln>
        </p:spPr>
      </p:cxnSp>
      <p:sp>
        <p:nvSpPr>
          <p:cNvPr id="1057" name="Google Shape;1057;p40"/>
          <p:cNvSpPr txBox="1"/>
          <p:nvPr/>
        </p:nvSpPr>
        <p:spPr>
          <a:xfrm>
            <a:off x="443983" y="6084948"/>
            <a:ext cx="122611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autosomal</a:t>
            </a:r>
            <a:endParaRPr b="1" sz="1800">
              <a:solidFill>
                <a:schemeClr val="dk1"/>
              </a:solidFill>
              <a:latin typeface="Times New Roman"/>
              <a:ea typeface="Times New Roman"/>
              <a:cs typeface="Times New Roman"/>
              <a:sym typeface="Times New Roman"/>
            </a:endParaRPr>
          </a:p>
        </p:txBody>
      </p:sp>
      <p:sp>
        <p:nvSpPr>
          <p:cNvPr id="1058" name="Google Shape;1058;p40"/>
          <p:cNvSpPr txBox="1"/>
          <p:nvPr/>
        </p:nvSpPr>
        <p:spPr>
          <a:xfrm>
            <a:off x="5259771" y="6084948"/>
            <a:ext cx="122611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autosomal</a:t>
            </a:r>
            <a:endParaRPr b="1" sz="1800">
              <a:solidFill>
                <a:schemeClr val="dk1"/>
              </a:solidFill>
              <a:latin typeface="Times New Roman"/>
              <a:ea typeface="Times New Roman"/>
              <a:cs typeface="Times New Roman"/>
              <a:sym typeface="Times New Roman"/>
            </a:endParaRPr>
          </a:p>
        </p:txBody>
      </p:sp>
      <p:sp>
        <p:nvSpPr>
          <p:cNvPr id="1059" name="Google Shape;1059;p40"/>
          <p:cNvSpPr txBox="1"/>
          <p:nvPr/>
        </p:nvSpPr>
        <p:spPr>
          <a:xfrm>
            <a:off x="7667665" y="6084948"/>
            <a:ext cx="122611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autosomal</a:t>
            </a:r>
            <a:endParaRPr b="1" sz="1800">
              <a:solidFill>
                <a:schemeClr val="dk1"/>
              </a:solidFill>
              <a:latin typeface="Times New Roman"/>
              <a:ea typeface="Times New Roman"/>
              <a:cs typeface="Times New Roman"/>
              <a:sym typeface="Times New Roman"/>
            </a:endParaRPr>
          </a:p>
        </p:txBody>
      </p:sp>
      <p:sp>
        <p:nvSpPr>
          <p:cNvPr id="1060" name="Google Shape;1060;p40"/>
          <p:cNvSpPr txBox="1"/>
          <p:nvPr/>
        </p:nvSpPr>
        <p:spPr>
          <a:xfrm>
            <a:off x="10075560" y="6084948"/>
            <a:ext cx="122611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X- linked</a:t>
            </a:r>
            <a:endParaRPr b="1" sz="1800">
              <a:solidFill>
                <a:schemeClr val="dk1"/>
              </a:solidFill>
              <a:latin typeface="Times New Roman"/>
              <a:ea typeface="Times New Roman"/>
              <a:cs typeface="Times New Roman"/>
              <a:sym typeface="Times New Roman"/>
            </a:endParaRPr>
          </a:p>
        </p:txBody>
      </p:sp>
      <p:sp>
        <p:nvSpPr>
          <p:cNvPr id="1061" name="Google Shape;1061;p40"/>
          <p:cNvSpPr txBox="1"/>
          <p:nvPr/>
        </p:nvSpPr>
        <p:spPr>
          <a:xfrm>
            <a:off x="2851877" y="6084948"/>
            <a:ext cx="122611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X- linked</a:t>
            </a:r>
            <a:endParaRPr b="1" sz="1800">
              <a:solidFill>
                <a:schemeClr val="dk1"/>
              </a:solidFill>
              <a:latin typeface="Times New Roman"/>
              <a:ea typeface="Times New Roman"/>
              <a:cs typeface="Times New Roman"/>
              <a:sym typeface="Times New Roman"/>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5" name="Shape 1065"/>
        <p:cNvGrpSpPr/>
        <p:nvPr/>
      </p:nvGrpSpPr>
      <p:grpSpPr>
        <a:xfrm>
          <a:off x="0" y="0"/>
          <a:ext cx="0" cy="0"/>
          <a:chOff x="0" y="0"/>
          <a:chExt cx="0" cy="0"/>
        </a:xfrm>
      </p:grpSpPr>
      <p:sp>
        <p:nvSpPr>
          <p:cNvPr id="1066" name="Google Shape;1066;p41"/>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t>Huntington Chorea</a:t>
            </a:r>
            <a:endParaRPr/>
          </a:p>
        </p:txBody>
      </p:sp>
      <p:pic>
        <p:nvPicPr>
          <p:cNvPr id="1067" name="Google Shape;1067;p41"/>
          <p:cNvPicPr preferRelativeResize="0"/>
          <p:nvPr>
            <p:ph idx="1" type="body"/>
          </p:nvPr>
        </p:nvPicPr>
        <p:blipFill rotWithShape="1">
          <a:blip r:embed="rId3">
            <a:alphaModFix/>
          </a:blip>
          <a:srcRect b="0" l="0" r="0" t="0"/>
          <a:stretch/>
        </p:blipFill>
        <p:spPr>
          <a:xfrm>
            <a:off x="1305185" y="1825625"/>
            <a:ext cx="4247630" cy="4351338"/>
          </a:xfrm>
          <a:prstGeom prst="rect">
            <a:avLst/>
          </a:prstGeom>
          <a:noFill/>
          <a:ln>
            <a:noFill/>
          </a:ln>
        </p:spPr>
      </p:pic>
      <p:sp>
        <p:nvSpPr>
          <p:cNvPr id="1068" name="Google Shape;1068;p41"/>
          <p:cNvSpPr txBox="1"/>
          <p:nvPr>
            <p:ph idx="2" type="body"/>
          </p:nvPr>
        </p:nvSpPr>
        <p:spPr>
          <a:xfrm>
            <a:off x="6172202" y="1825625"/>
            <a:ext cx="5181600" cy="4351338"/>
          </a:xfrm>
          <a:prstGeom prst="rect">
            <a:avLst/>
          </a:prstGeom>
          <a:noFill/>
          <a:ln>
            <a:noFill/>
          </a:ln>
        </p:spPr>
        <p:txBody>
          <a:bodyPr anchorCtr="0" anchor="t" bIns="45700" lIns="91425" spcFirstLastPara="1" rIns="91425" wrap="square" tIns="45700">
            <a:normAutofit/>
          </a:bodyPr>
          <a:lstStyle/>
          <a:p>
            <a:pPr indent="-514350" lvl="0" marL="514350" rtl="0" algn="l">
              <a:lnSpc>
                <a:spcPct val="90000"/>
              </a:lnSpc>
              <a:spcBef>
                <a:spcPts val="0"/>
              </a:spcBef>
              <a:spcAft>
                <a:spcPts val="0"/>
              </a:spcAft>
              <a:buClr>
                <a:schemeClr val="dk1"/>
              </a:buClr>
              <a:buSzPts val="2800"/>
              <a:buFont typeface="Times New Roman"/>
              <a:buAutoNum type="arabicPeriod"/>
            </a:pPr>
            <a:r>
              <a:rPr lang="en-US"/>
              <a:t>Specify whether the allele responsible for disease is dominant or recessive.</a:t>
            </a:r>
            <a:endParaRPr/>
          </a:p>
          <a:p>
            <a:pPr indent="-514350" lvl="0" marL="514350" rtl="0" algn="l">
              <a:lnSpc>
                <a:spcPct val="90000"/>
              </a:lnSpc>
              <a:spcBef>
                <a:spcPts val="1000"/>
              </a:spcBef>
              <a:spcAft>
                <a:spcPts val="0"/>
              </a:spcAft>
              <a:buClr>
                <a:schemeClr val="dk1"/>
              </a:buClr>
              <a:buSzPts val="2800"/>
              <a:buFont typeface="Times New Roman"/>
              <a:buAutoNum type="arabicPeriod"/>
            </a:pPr>
            <a:r>
              <a:rPr lang="en-US"/>
              <a:t>Determine the locus of gene</a:t>
            </a:r>
            <a:endParaRPr/>
          </a:p>
          <a:p>
            <a:pPr indent="-514350" lvl="0" marL="514350" rtl="0" algn="l">
              <a:lnSpc>
                <a:spcPct val="90000"/>
              </a:lnSpc>
              <a:spcBef>
                <a:spcPts val="1000"/>
              </a:spcBef>
              <a:spcAft>
                <a:spcPts val="0"/>
              </a:spcAft>
              <a:buClr>
                <a:schemeClr val="dk1"/>
              </a:buClr>
              <a:buSzPts val="2800"/>
              <a:buFont typeface="Times New Roman"/>
              <a:buAutoNum type="arabicPeriod"/>
            </a:pPr>
            <a:r>
              <a:rPr lang="en-US"/>
              <a:t>Write the genotypes of all individuals in this family. Justify</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2" name="Shape 1072"/>
        <p:cNvGrpSpPr/>
        <p:nvPr/>
      </p:nvGrpSpPr>
      <p:grpSpPr>
        <a:xfrm>
          <a:off x="0" y="0"/>
          <a:ext cx="0" cy="0"/>
          <a:chOff x="0" y="0"/>
          <a:chExt cx="0" cy="0"/>
        </a:xfrm>
      </p:grpSpPr>
      <p:sp>
        <p:nvSpPr>
          <p:cNvPr id="1073" name="Google Shape;1073;p42"/>
          <p:cNvSpPr txBox="1"/>
          <p:nvPr>
            <p:ph idx="1" type="body"/>
          </p:nvPr>
        </p:nvSpPr>
        <p:spPr>
          <a:xfrm>
            <a:off x="812076" y="509451"/>
            <a:ext cx="10515600" cy="5630091"/>
          </a:xfrm>
          <a:prstGeom prst="rect">
            <a:avLst/>
          </a:prstGeom>
          <a:noFill/>
          <a:ln>
            <a:noFill/>
          </a:ln>
        </p:spPr>
        <p:txBody>
          <a:bodyPr anchorCtr="0" anchor="t" bIns="45700" lIns="91425" spcFirstLastPara="1" rIns="91425" wrap="square" tIns="45700">
            <a:normAutofit/>
          </a:bodyPr>
          <a:lstStyle/>
          <a:p>
            <a:pPr indent="-514350" lvl="0" marL="514350" rtl="0" algn="l">
              <a:lnSpc>
                <a:spcPct val="70000"/>
              </a:lnSpc>
              <a:spcBef>
                <a:spcPts val="0"/>
              </a:spcBef>
              <a:spcAft>
                <a:spcPts val="0"/>
              </a:spcAft>
              <a:buClr>
                <a:schemeClr val="dk1"/>
              </a:buClr>
              <a:buSzPts val="2380"/>
              <a:buAutoNum type="arabicParenR"/>
            </a:pPr>
            <a:r>
              <a:rPr lang="en-US" sz="2380"/>
              <a:t>Dominant, since the disease exist in every generation and every affected child has at least one affected parent so it cant be masked.</a:t>
            </a:r>
            <a:endParaRPr/>
          </a:p>
          <a:p>
            <a:pPr indent="0" lvl="0" marL="0" rtl="0" algn="l">
              <a:lnSpc>
                <a:spcPct val="70000"/>
              </a:lnSpc>
              <a:spcBef>
                <a:spcPts val="1000"/>
              </a:spcBef>
              <a:spcAft>
                <a:spcPts val="0"/>
              </a:spcAft>
              <a:buClr>
                <a:schemeClr val="dk1"/>
              </a:buClr>
              <a:buSzPts val="2380"/>
              <a:buNone/>
            </a:pPr>
            <a:r>
              <a:rPr lang="en-US" sz="2380"/>
              <a:t>2) </a:t>
            </a:r>
            <a:endParaRPr/>
          </a:p>
          <a:p>
            <a:pPr indent="-228600" lvl="0" marL="228600" rtl="0" algn="l">
              <a:lnSpc>
                <a:spcPct val="70000"/>
              </a:lnSpc>
              <a:spcBef>
                <a:spcPts val="1000"/>
              </a:spcBef>
              <a:spcAft>
                <a:spcPts val="0"/>
              </a:spcAft>
              <a:buClr>
                <a:schemeClr val="dk1"/>
              </a:buClr>
              <a:buSzPts val="2380"/>
              <a:buChar char="•"/>
            </a:pPr>
            <a:r>
              <a:rPr lang="en-US" sz="2380"/>
              <a:t>If the disease was located on non homologous Y (Y-linked) then no females should be affected but I-2 III-2 IV-1 are affected females which is not the case. </a:t>
            </a:r>
            <a:endParaRPr/>
          </a:p>
          <a:p>
            <a:pPr indent="0" lvl="0" marL="0" rtl="0" algn="l">
              <a:lnSpc>
                <a:spcPct val="70000"/>
              </a:lnSpc>
              <a:spcBef>
                <a:spcPts val="1000"/>
              </a:spcBef>
              <a:spcAft>
                <a:spcPts val="0"/>
              </a:spcAft>
              <a:buClr>
                <a:schemeClr val="dk1"/>
              </a:buClr>
              <a:buSzPts val="2380"/>
              <a:buNone/>
            </a:pPr>
            <a:r>
              <a:rPr b="1" lang="en-US" sz="2380"/>
              <a:t>Or </a:t>
            </a:r>
            <a:br>
              <a:rPr b="1" lang="en-US" sz="2380"/>
            </a:br>
            <a:r>
              <a:rPr b="1" lang="en-US" sz="2380"/>
              <a:t>   </a:t>
            </a:r>
            <a:r>
              <a:rPr lang="en-US" sz="2380"/>
              <a:t>boy II-2 is affected should have genotype XY</a:t>
            </a:r>
            <a:r>
              <a:rPr baseline="30000" lang="en-US" sz="2380"/>
              <a:t>D</a:t>
            </a:r>
            <a:r>
              <a:rPr lang="en-US" sz="2380"/>
              <a:t> who should inherit Y</a:t>
            </a:r>
            <a:r>
              <a:rPr baseline="30000" lang="en-US" sz="2380"/>
              <a:t>D</a:t>
            </a:r>
            <a:r>
              <a:rPr lang="en-US" sz="2380"/>
              <a:t> from his father who should be affected (XY</a:t>
            </a:r>
            <a:r>
              <a:rPr baseline="30000" lang="en-US" sz="2380"/>
              <a:t>D</a:t>
            </a:r>
            <a:r>
              <a:rPr lang="en-US" sz="2380"/>
              <a:t>) which is not the case</a:t>
            </a:r>
            <a:br>
              <a:rPr b="1" lang="en-US" sz="2380"/>
            </a:br>
            <a:r>
              <a:rPr lang="en-US" sz="2380"/>
              <a:t>      </a:t>
            </a:r>
            <a:endParaRPr/>
          </a:p>
          <a:p>
            <a:pPr indent="-228600" lvl="0" marL="228600" rtl="0" algn="l">
              <a:lnSpc>
                <a:spcPct val="70000"/>
              </a:lnSpc>
              <a:spcBef>
                <a:spcPts val="1000"/>
              </a:spcBef>
              <a:spcAft>
                <a:spcPts val="0"/>
              </a:spcAft>
              <a:buClr>
                <a:schemeClr val="dk1"/>
              </a:buClr>
              <a:buSzPts val="2380"/>
              <a:buChar char="•"/>
            </a:pPr>
            <a:r>
              <a:rPr lang="en-US" sz="2380"/>
              <a:t>      If the disease was located on non homologous part of X then affected girl III-3 genotype should be X</a:t>
            </a:r>
            <a:r>
              <a:rPr baseline="30000" lang="en-US" sz="2380"/>
              <a:t>n</a:t>
            </a:r>
            <a:r>
              <a:rPr lang="en-US" sz="2380"/>
              <a:t>X</a:t>
            </a:r>
            <a:r>
              <a:rPr baseline="30000" lang="en-US" sz="2380"/>
              <a:t>n</a:t>
            </a:r>
            <a:r>
              <a:rPr lang="en-US" sz="2380"/>
              <a:t> should inherit X</a:t>
            </a:r>
            <a:r>
              <a:rPr baseline="30000" lang="en-US" sz="2380"/>
              <a:t>n</a:t>
            </a:r>
            <a:r>
              <a:rPr lang="en-US" sz="2380"/>
              <a:t> from her father who should be X</a:t>
            </a:r>
            <a:r>
              <a:rPr baseline="30000" lang="en-US" sz="2380"/>
              <a:t>n</a:t>
            </a:r>
            <a:r>
              <a:rPr lang="en-US" sz="2380"/>
              <a:t>Y then he should be normal which is not the case</a:t>
            </a:r>
            <a:endParaRPr/>
          </a:p>
          <a:p>
            <a:pPr indent="-228600" lvl="0" marL="228600" rtl="0" algn="l">
              <a:lnSpc>
                <a:spcPct val="70000"/>
              </a:lnSpc>
              <a:spcBef>
                <a:spcPts val="1000"/>
              </a:spcBef>
              <a:spcAft>
                <a:spcPts val="0"/>
              </a:spcAft>
              <a:buClr>
                <a:schemeClr val="dk1"/>
              </a:buClr>
              <a:buSzPts val="2380"/>
              <a:buChar char="•"/>
            </a:pPr>
            <a:r>
              <a:rPr lang="en-US" sz="2380"/>
              <a:t>      If the disease is located on the homologous part of XY then III-3 affected girl III-3 genotype should be X</a:t>
            </a:r>
            <a:r>
              <a:rPr baseline="30000" lang="en-US" sz="2380"/>
              <a:t>n</a:t>
            </a:r>
            <a:r>
              <a:rPr lang="en-US" sz="2380"/>
              <a:t>X</a:t>
            </a:r>
            <a:r>
              <a:rPr baseline="30000" lang="en-US" sz="2380"/>
              <a:t>n</a:t>
            </a:r>
            <a:r>
              <a:rPr lang="en-US" sz="2380"/>
              <a:t> who should inherit X</a:t>
            </a:r>
            <a:r>
              <a:rPr baseline="30000" lang="en-US" sz="2380"/>
              <a:t>n</a:t>
            </a:r>
            <a:r>
              <a:rPr lang="en-US" sz="2380"/>
              <a:t> from her father. On the other hand affected boy III-4 genotype should be X</a:t>
            </a:r>
            <a:r>
              <a:rPr baseline="30000" lang="en-US" sz="2380"/>
              <a:t>n</a:t>
            </a:r>
            <a:r>
              <a:rPr lang="en-US" sz="2380"/>
              <a:t>Y</a:t>
            </a:r>
            <a:r>
              <a:rPr baseline="30000" lang="en-US" sz="2380"/>
              <a:t>n</a:t>
            </a:r>
            <a:r>
              <a:rPr lang="en-US" sz="2380"/>
              <a:t> who should inherit Y</a:t>
            </a:r>
            <a:r>
              <a:rPr baseline="30000" lang="en-US" sz="2380"/>
              <a:t>n</a:t>
            </a:r>
            <a:r>
              <a:rPr lang="en-US" sz="2380"/>
              <a:t> from his father then the father II-2 should be normal which is not the case</a:t>
            </a:r>
            <a:endParaRPr sz="2380"/>
          </a:p>
          <a:p>
            <a:pPr indent="-228600" lvl="0" marL="228600" rtl="0" algn="l">
              <a:lnSpc>
                <a:spcPct val="70000"/>
              </a:lnSpc>
              <a:spcBef>
                <a:spcPts val="1000"/>
              </a:spcBef>
              <a:spcAft>
                <a:spcPts val="0"/>
              </a:spcAft>
              <a:buClr>
                <a:schemeClr val="dk1"/>
              </a:buClr>
              <a:buSzPts val="2380"/>
              <a:buChar char="•"/>
            </a:pPr>
            <a:r>
              <a:rPr lang="en-US" sz="2380"/>
              <a:t>     Then disease is autosomal</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7" name="Shape 1077"/>
        <p:cNvGrpSpPr/>
        <p:nvPr/>
      </p:nvGrpSpPr>
      <p:grpSpPr>
        <a:xfrm>
          <a:off x="0" y="0"/>
          <a:ext cx="0" cy="0"/>
          <a:chOff x="0" y="0"/>
          <a:chExt cx="0" cy="0"/>
        </a:xfrm>
      </p:grpSpPr>
      <p:sp>
        <p:nvSpPr>
          <p:cNvPr id="1078" name="Google Shape;1078;p43"/>
          <p:cNvSpPr txBox="1"/>
          <p:nvPr>
            <p:ph idx="1" type="body"/>
          </p:nvPr>
        </p:nvSpPr>
        <p:spPr>
          <a:xfrm>
            <a:off x="772888" y="548640"/>
            <a:ext cx="10515600" cy="5628323"/>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lang="en-US"/>
              <a:t>3) I-1, II-1 III-3 III-4 IV-2: nn since they are healthy and normal allele is recessive and expressed only in homozygous state.</a:t>
            </a:r>
            <a:endParaRPr/>
          </a:p>
          <a:p>
            <a:pPr indent="0" lvl="0" marL="0" rtl="0" algn="l">
              <a:lnSpc>
                <a:spcPct val="90000"/>
              </a:lnSpc>
              <a:spcBef>
                <a:spcPts val="1000"/>
              </a:spcBef>
              <a:spcAft>
                <a:spcPts val="0"/>
              </a:spcAft>
              <a:buClr>
                <a:schemeClr val="dk1"/>
              </a:buClr>
              <a:buSzPts val="2800"/>
              <a:buNone/>
            </a:pPr>
            <a:r>
              <a:rPr lang="en-US"/>
              <a:t>I-2 II-2 III-2: Dn since they are affected and they have healthy children who must have inherited normal allele from both parents who must be carrier of normal allele.</a:t>
            </a:r>
            <a:endParaRPr/>
          </a:p>
          <a:p>
            <a:pPr indent="0" lvl="0" marL="0" rtl="0" algn="l">
              <a:lnSpc>
                <a:spcPct val="90000"/>
              </a:lnSpc>
              <a:spcBef>
                <a:spcPts val="1000"/>
              </a:spcBef>
              <a:spcAft>
                <a:spcPts val="0"/>
              </a:spcAft>
              <a:buClr>
                <a:schemeClr val="dk1"/>
              </a:buClr>
              <a:buSzPts val="2800"/>
              <a:buNone/>
            </a:pPr>
            <a:r>
              <a:rPr lang="en-US"/>
              <a:t>IV-1 Dn: since he is affected by father III-1 is normal so he must have inherited normal allele from his father.</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2" name="Shape 1082"/>
        <p:cNvGrpSpPr/>
        <p:nvPr/>
      </p:nvGrpSpPr>
      <p:grpSpPr>
        <a:xfrm>
          <a:off x="0" y="0"/>
          <a:ext cx="0" cy="0"/>
          <a:chOff x="0" y="0"/>
          <a:chExt cx="0" cy="0"/>
        </a:xfrm>
      </p:grpSpPr>
      <p:sp>
        <p:nvSpPr>
          <p:cNvPr id="1083" name="Google Shape;1083;p44"/>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t>Calculation of risk- Autosomal Dominant</a:t>
            </a:r>
            <a:endParaRPr/>
          </a:p>
        </p:txBody>
      </p:sp>
      <p:sp>
        <p:nvSpPr>
          <p:cNvPr id="1084" name="Google Shape;1084;p44"/>
          <p:cNvSpPr txBox="1"/>
          <p:nvPr>
            <p:ph idx="1" type="body"/>
          </p:nvPr>
        </p:nvSpPr>
        <p:spPr>
          <a:xfrm>
            <a:off x="838202"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Two methods:</a:t>
            </a:r>
            <a:endParaRPr/>
          </a:p>
          <a:p>
            <a:pPr indent="-228600" lvl="1" marL="685800" rtl="0" algn="l">
              <a:lnSpc>
                <a:spcPct val="90000"/>
              </a:lnSpc>
              <a:spcBef>
                <a:spcPts val="500"/>
              </a:spcBef>
              <a:spcAft>
                <a:spcPts val="0"/>
              </a:spcAft>
              <a:buClr>
                <a:schemeClr val="dk1"/>
              </a:buClr>
              <a:buSzPts val="2400"/>
              <a:buChar char="•"/>
            </a:pPr>
            <a:r>
              <a:rPr lang="en-US"/>
              <a:t>1</a:t>
            </a:r>
            <a:r>
              <a:rPr baseline="30000" lang="en-US"/>
              <a:t>st</a:t>
            </a:r>
            <a:r>
              <a:rPr lang="en-US"/>
              <a:t> method: Sum of the risk of the different possible ways to get affected child</a:t>
            </a:r>
            <a:endParaRPr/>
          </a:p>
          <a:p>
            <a:pPr indent="-228600" lvl="1" marL="685800" rtl="0" algn="l">
              <a:lnSpc>
                <a:spcPct val="90000"/>
              </a:lnSpc>
              <a:spcBef>
                <a:spcPts val="500"/>
              </a:spcBef>
              <a:spcAft>
                <a:spcPts val="0"/>
              </a:spcAft>
              <a:buClr>
                <a:schemeClr val="dk1"/>
              </a:buClr>
              <a:buSzPts val="2400"/>
              <a:buChar char="•"/>
            </a:pPr>
            <a:r>
              <a:rPr lang="en-US"/>
              <a:t>2</a:t>
            </a:r>
            <a:r>
              <a:rPr baseline="30000" lang="en-US"/>
              <a:t>nd</a:t>
            </a:r>
            <a:r>
              <a:rPr lang="en-US"/>
              <a:t> method: Risk = 1- probability to be normal</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8" name="Shape 1088"/>
        <p:cNvGrpSpPr/>
        <p:nvPr/>
      </p:nvGrpSpPr>
      <p:grpSpPr>
        <a:xfrm>
          <a:off x="0" y="0"/>
          <a:ext cx="0" cy="0"/>
          <a:chOff x="0" y="0"/>
          <a:chExt cx="0" cy="0"/>
        </a:xfrm>
      </p:grpSpPr>
      <p:grpSp>
        <p:nvGrpSpPr>
          <p:cNvPr id="1089" name="Google Shape;1089;p45"/>
          <p:cNvGrpSpPr/>
          <p:nvPr/>
        </p:nvGrpSpPr>
        <p:grpSpPr>
          <a:xfrm>
            <a:off x="5147398" y="1496048"/>
            <a:ext cx="2677145" cy="1804531"/>
            <a:chOff x="7594773" y="2299066"/>
            <a:chExt cx="2677145" cy="1804531"/>
          </a:xfrm>
        </p:grpSpPr>
        <p:sp>
          <p:nvSpPr>
            <p:cNvPr id="1090" name="Google Shape;1090;p45"/>
            <p:cNvSpPr/>
            <p:nvPr/>
          </p:nvSpPr>
          <p:spPr>
            <a:xfrm>
              <a:off x="9337675" y="2317799"/>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091" name="Google Shape;1091;p45"/>
            <p:cNvSpPr/>
            <p:nvPr/>
          </p:nvSpPr>
          <p:spPr>
            <a:xfrm>
              <a:off x="7752534" y="2299066"/>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092" name="Google Shape;1092;p45"/>
            <p:cNvSpPr/>
            <p:nvPr/>
          </p:nvSpPr>
          <p:spPr>
            <a:xfrm>
              <a:off x="8543262" y="3384407"/>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093" name="Google Shape;1093;p45"/>
            <p:cNvSpPr/>
            <p:nvPr/>
          </p:nvSpPr>
          <p:spPr>
            <a:xfrm>
              <a:off x="9695918" y="3400799"/>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nvGrpSpPr>
            <p:cNvPr id="1094" name="Google Shape;1094;p45"/>
            <p:cNvGrpSpPr/>
            <p:nvPr/>
          </p:nvGrpSpPr>
          <p:grpSpPr>
            <a:xfrm>
              <a:off x="7943850" y="2587799"/>
              <a:ext cx="1993900" cy="816005"/>
              <a:chOff x="7943850" y="2587799"/>
              <a:chExt cx="1993900" cy="816005"/>
            </a:xfrm>
          </p:grpSpPr>
          <p:cxnSp>
            <p:nvCxnSpPr>
              <p:cNvPr id="1095" name="Google Shape;1095;p45"/>
              <p:cNvCxnSpPr/>
              <p:nvPr/>
            </p:nvCxnSpPr>
            <p:spPr>
              <a:xfrm>
                <a:off x="8324850" y="2587799"/>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1096" name="Google Shape;1096;p45"/>
              <p:cNvCxnSpPr/>
              <p:nvPr/>
            </p:nvCxnSpPr>
            <p:spPr>
              <a:xfrm>
                <a:off x="8831262" y="2587805"/>
                <a:ext cx="0" cy="371475"/>
              </a:xfrm>
              <a:prstGeom prst="straightConnector1">
                <a:avLst/>
              </a:prstGeom>
              <a:noFill/>
              <a:ln cap="flat" cmpd="sng" w="9525">
                <a:solidFill>
                  <a:schemeClr val="dk1"/>
                </a:solidFill>
                <a:prstDash val="solid"/>
                <a:miter lim="800000"/>
                <a:headEnd len="sm" w="sm" type="none"/>
                <a:tailEnd len="sm" w="sm" type="none"/>
              </a:ln>
            </p:spPr>
          </p:cxnSp>
          <p:cxnSp>
            <p:nvCxnSpPr>
              <p:cNvPr id="1097" name="Google Shape;1097;p45"/>
              <p:cNvCxnSpPr/>
              <p:nvPr/>
            </p:nvCxnSpPr>
            <p:spPr>
              <a:xfrm>
                <a:off x="7943850" y="2968799"/>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1098" name="Google Shape;1098;p45"/>
              <p:cNvCxnSpPr/>
              <p:nvPr/>
            </p:nvCxnSpPr>
            <p:spPr>
              <a:xfrm>
                <a:off x="7943850" y="2968805"/>
                <a:ext cx="0" cy="434999"/>
              </a:xfrm>
              <a:prstGeom prst="straightConnector1">
                <a:avLst/>
              </a:prstGeom>
              <a:noFill/>
              <a:ln cap="flat" cmpd="sng" w="9525">
                <a:solidFill>
                  <a:schemeClr val="dk1"/>
                </a:solidFill>
                <a:prstDash val="solid"/>
                <a:miter lim="800000"/>
                <a:headEnd len="sm" w="sm" type="none"/>
                <a:tailEnd len="sm" w="sm" type="none"/>
              </a:ln>
            </p:spPr>
          </p:cxnSp>
          <p:cxnSp>
            <p:nvCxnSpPr>
              <p:cNvPr id="1099" name="Google Shape;1099;p45"/>
              <p:cNvCxnSpPr/>
              <p:nvPr/>
            </p:nvCxnSpPr>
            <p:spPr>
              <a:xfrm>
                <a:off x="8831262" y="2968799"/>
                <a:ext cx="1588" cy="432000"/>
              </a:xfrm>
              <a:prstGeom prst="straightConnector1">
                <a:avLst/>
              </a:prstGeom>
              <a:noFill/>
              <a:ln cap="flat" cmpd="sng" w="9525">
                <a:solidFill>
                  <a:schemeClr val="dk1"/>
                </a:solidFill>
                <a:prstDash val="solid"/>
                <a:miter lim="800000"/>
                <a:headEnd len="sm" w="sm" type="none"/>
                <a:tailEnd len="sm" w="sm" type="none"/>
              </a:ln>
            </p:spPr>
          </p:cxnSp>
          <p:cxnSp>
            <p:nvCxnSpPr>
              <p:cNvPr id="1100" name="Google Shape;1100;p45"/>
              <p:cNvCxnSpPr/>
              <p:nvPr/>
            </p:nvCxnSpPr>
            <p:spPr>
              <a:xfrm>
                <a:off x="9937750" y="2959280"/>
                <a:ext cx="0" cy="434999"/>
              </a:xfrm>
              <a:prstGeom prst="straightConnector1">
                <a:avLst/>
              </a:prstGeom>
              <a:noFill/>
              <a:ln cap="flat" cmpd="sng" w="9525">
                <a:solidFill>
                  <a:schemeClr val="dk1"/>
                </a:solidFill>
                <a:prstDash val="solid"/>
                <a:miter lim="800000"/>
                <a:headEnd len="sm" w="sm" type="none"/>
                <a:tailEnd len="sm" w="sm" type="none"/>
              </a:ln>
            </p:spPr>
          </p:cxnSp>
        </p:grpSp>
        <p:sp>
          <p:nvSpPr>
            <p:cNvPr id="1101" name="Google Shape;1101;p45"/>
            <p:cNvSpPr/>
            <p:nvPr/>
          </p:nvSpPr>
          <p:spPr>
            <a:xfrm rot="2554278">
              <a:off x="7701106" y="3499726"/>
              <a:ext cx="489187" cy="5049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grpSp>
        <p:nvGrpSpPr>
          <p:cNvPr id="1102" name="Google Shape;1102;p45"/>
          <p:cNvGrpSpPr/>
          <p:nvPr/>
        </p:nvGrpSpPr>
        <p:grpSpPr>
          <a:xfrm>
            <a:off x="347724" y="1032571"/>
            <a:ext cx="4041625" cy="2366935"/>
            <a:chOff x="749757" y="1599834"/>
            <a:chExt cx="4041625" cy="2366935"/>
          </a:xfrm>
        </p:grpSpPr>
        <p:grpSp>
          <p:nvGrpSpPr>
            <p:cNvPr id="1103" name="Google Shape;1103;p45"/>
            <p:cNvGrpSpPr/>
            <p:nvPr/>
          </p:nvGrpSpPr>
          <p:grpSpPr>
            <a:xfrm>
              <a:off x="749757" y="1617834"/>
              <a:ext cx="3068674" cy="2348935"/>
              <a:chOff x="2344424" y="2285782"/>
              <a:chExt cx="3068674" cy="2348935"/>
            </a:xfrm>
          </p:grpSpPr>
          <p:sp>
            <p:nvSpPr>
              <p:cNvPr id="1104" name="Google Shape;1104;p45"/>
              <p:cNvSpPr/>
              <p:nvPr/>
            </p:nvSpPr>
            <p:spPr>
              <a:xfrm>
                <a:off x="3988608" y="3229069"/>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105" name="Google Shape;1105;p45"/>
              <p:cNvSpPr/>
              <p:nvPr/>
            </p:nvSpPr>
            <p:spPr>
              <a:xfrm>
                <a:off x="2344424" y="2303782"/>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106" name="Google Shape;1106;p45"/>
              <p:cNvSpPr/>
              <p:nvPr/>
            </p:nvSpPr>
            <p:spPr>
              <a:xfrm>
                <a:off x="2797047" y="3229069"/>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107" name="Google Shape;1107;p45"/>
              <p:cNvSpPr/>
              <p:nvPr/>
            </p:nvSpPr>
            <p:spPr>
              <a:xfrm>
                <a:off x="3331681" y="2285782"/>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108" name="Google Shape;1108;p45"/>
              <p:cNvSpPr/>
              <p:nvPr/>
            </p:nvSpPr>
            <p:spPr>
              <a:xfrm>
                <a:off x="4873098" y="2285782"/>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109" name="Google Shape;1109;p45"/>
              <p:cNvSpPr/>
              <p:nvPr/>
            </p:nvSpPr>
            <p:spPr>
              <a:xfrm rot="2554278">
                <a:off x="3375088" y="4030846"/>
                <a:ext cx="489187" cy="5049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1110" name="Google Shape;1110;p45"/>
              <p:cNvCxnSpPr>
                <a:stCxn id="1105" idx="3"/>
                <a:endCxn id="1107" idx="2"/>
              </p:cNvCxnSpPr>
              <p:nvPr/>
            </p:nvCxnSpPr>
            <p:spPr>
              <a:xfrm>
                <a:off x="2884424" y="2573782"/>
                <a:ext cx="447300" cy="0"/>
              </a:xfrm>
              <a:prstGeom prst="straightConnector1">
                <a:avLst/>
              </a:prstGeom>
              <a:noFill/>
              <a:ln cap="flat" cmpd="sng" w="9525">
                <a:solidFill>
                  <a:schemeClr val="dk1"/>
                </a:solidFill>
                <a:prstDash val="solid"/>
                <a:miter lim="800000"/>
                <a:headEnd len="sm" w="sm" type="none"/>
                <a:tailEnd len="sm" w="sm" type="none"/>
              </a:ln>
            </p:spPr>
          </p:cxnSp>
          <p:cxnSp>
            <p:nvCxnSpPr>
              <p:cNvPr id="1111" name="Google Shape;1111;p45"/>
              <p:cNvCxnSpPr>
                <a:stCxn id="1106" idx="6"/>
                <a:endCxn id="1104" idx="1"/>
              </p:cNvCxnSpPr>
              <p:nvPr/>
            </p:nvCxnSpPr>
            <p:spPr>
              <a:xfrm flipH="1" rot="10800000">
                <a:off x="3373047" y="3499069"/>
                <a:ext cx="615600" cy="18000"/>
              </a:xfrm>
              <a:prstGeom prst="straightConnector1">
                <a:avLst/>
              </a:prstGeom>
              <a:noFill/>
              <a:ln cap="flat" cmpd="sng" w="9525">
                <a:solidFill>
                  <a:schemeClr val="dk1"/>
                </a:solidFill>
                <a:prstDash val="solid"/>
                <a:miter lim="800000"/>
                <a:headEnd len="sm" w="sm" type="none"/>
                <a:tailEnd len="sm" w="sm" type="none"/>
              </a:ln>
            </p:spPr>
          </p:cxnSp>
          <p:cxnSp>
            <p:nvCxnSpPr>
              <p:cNvPr id="1112" name="Google Shape;1112;p45"/>
              <p:cNvCxnSpPr>
                <a:endCxn id="1106" idx="0"/>
              </p:cNvCxnSpPr>
              <p:nvPr/>
            </p:nvCxnSpPr>
            <p:spPr>
              <a:xfrm>
                <a:off x="3075747" y="2582869"/>
                <a:ext cx="9300" cy="646200"/>
              </a:xfrm>
              <a:prstGeom prst="straightConnector1">
                <a:avLst/>
              </a:prstGeom>
              <a:noFill/>
              <a:ln cap="flat" cmpd="sng" w="9525">
                <a:solidFill>
                  <a:schemeClr val="dk1"/>
                </a:solidFill>
                <a:prstDash val="solid"/>
                <a:miter lim="800000"/>
                <a:headEnd len="sm" w="sm" type="none"/>
                <a:tailEnd len="sm" w="sm" type="none"/>
              </a:ln>
            </p:spPr>
          </p:cxnSp>
          <p:cxnSp>
            <p:nvCxnSpPr>
              <p:cNvPr id="1113" name="Google Shape;1113;p45"/>
              <p:cNvCxnSpPr/>
              <p:nvPr/>
            </p:nvCxnSpPr>
            <p:spPr>
              <a:xfrm>
                <a:off x="3619681" y="3517068"/>
                <a:ext cx="0" cy="414852"/>
              </a:xfrm>
              <a:prstGeom prst="straightConnector1">
                <a:avLst/>
              </a:prstGeom>
              <a:noFill/>
              <a:ln cap="flat" cmpd="sng" w="9525">
                <a:solidFill>
                  <a:schemeClr val="dk1"/>
                </a:solidFill>
                <a:prstDash val="solid"/>
                <a:miter lim="800000"/>
                <a:headEnd len="sm" w="sm" type="none"/>
                <a:tailEnd len="sm" w="sm" type="none"/>
              </a:ln>
            </p:spPr>
          </p:cxnSp>
        </p:grpSp>
        <p:cxnSp>
          <p:nvCxnSpPr>
            <p:cNvPr id="1114" name="Google Shape;1114;p45"/>
            <p:cNvCxnSpPr>
              <a:stCxn id="1108" idx="3"/>
            </p:cNvCxnSpPr>
            <p:nvPr/>
          </p:nvCxnSpPr>
          <p:spPr>
            <a:xfrm flipH="1" rot="10800000">
              <a:off x="3818431" y="1877334"/>
              <a:ext cx="378000" cy="10500"/>
            </a:xfrm>
            <a:prstGeom prst="straightConnector1">
              <a:avLst/>
            </a:prstGeom>
            <a:noFill/>
            <a:ln cap="flat" cmpd="sng" w="9525">
              <a:solidFill>
                <a:schemeClr val="dk1"/>
              </a:solidFill>
              <a:prstDash val="solid"/>
              <a:miter lim="800000"/>
              <a:headEnd len="sm" w="sm" type="none"/>
              <a:tailEnd len="sm" w="sm" type="none"/>
            </a:ln>
          </p:spPr>
        </p:cxnSp>
        <p:sp>
          <p:nvSpPr>
            <p:cNvPr id="1115" name="Google Shape;1115;p45"/>
            <p:cNvSpPr/>
            <p:nvPr/>
          </p:nvSpPr>
          <p:spPr>
            <a:xfrm>
              <a:off x="4215382" y="1599834"/>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1116" name="Google Shape;1116;p45"/>
            <p:cNvCxnSpPr/>
            <p:nvPr/>
          </p:nvCxnSpPr>
          <p:spPr>
            <a:xfrm>
              <a:off x="4007485" y="1887834"/>
              <a:ext cx="0" cy="482790"/>
            </a:xfrm>
            <a:prstGeom prst="straightConnector1">
              <a:avLst/>
            </a:prstGeom>
            <a:noFill/>
            <a:ln cap="flat" cmpd="sng" w="9525">
              <a:solidFill>
                <a:schemeClr val="dk1"/>
              </a:solidFill>
              <a:prstDash val="solid"/>
              <a:miter lim="800000"/>
              <a:headEnd len="sm" w="sm" type="none"/>
              <a:tailEnd len="sm" w="sm" type="none"/>
            </a:ln>
          </p:spPr>
        </p:cxnSp>
        <p:cxnSp>
          <p:nvCxnSpPr>
            <p:cNvPr id="1117" name="Google Shape;1117;p45"/>
            <p:cNvCxnSpPr/>
            <p:nvPr/>
          </p:nvCxnSpPr>
          <p:spPr>
            <a:xfrm rot="10800000">
              <a:off x="2663941" y="2370624"/>
              <a:ext cx="1343544" cy="0"/>
            </a:xfrm>
            <a:prstGeom prst="straightConnector1">
              <a:avLst/>
            </a:prstGeom>
            <a:noFill/>
            <a:ln cap="flat" cmpd="sng" w="9525">
              <a:solidFill>
                <a:schemeClr val="dk1"/>
              </a:solidFill>
              <a:prstDash val="solid"/>
              <a:miter lim="800000"/>
              <a:headEnd len="sm" w="sm" type="none"/>
              <a:tailEnd len="sm" w="sm" type="none"/>
            </a:ln>
          </p:spPr>
        </p:cxnSp>
        <p:cxnSp>
          <p:nvCxnSpPr>
            <p:cNvPr id="1118" name="Google Shape;1118;p45"/>
            <p:cNvCxnSpPr>
              <a:endCxn id="1104" idx="0"/>
            </p:cNvCxnSpPr>
            <p:nvPr/>
          </p:nvCxnSpPr>
          <p:spPr>
            <a:xfrm>
              <a:off x="2663941" y="2370621"/>
              <a:ext cx="0" cy="190500"/>
            </a:xfrm>
            <a:prstGeom prst="straightConnector1">
              <a:avLst/>
            </a:prstGeom>
            <a:noFill/>
            <a:ln cap="flat" cmpd="sng" w="9525">
              <a:solidFill>
                <a:schemeClr val="dk1"/>
              </a:solidFill>
              <a:prstDash val="solid"/>
              <a:miter lim="800000"/>
              <a:headEnd len="sm" w="sm" type="none"/>
              <a:tailEnd len="sm" w="sm" type="none"/>
            </a:ln>
          </p:spPr>
        </p:cxnSp>
      </p:grpSp>
      <p:cxnSp>
        <p:nvCxnSpPr>
          <p:cNvPr id="1119" name="Google Shape;1119;p45"/>
          <p:cNvCxnSpPr/>
          <p:nvPr/>
        </p:nvCxnSpPr>
        <p:spPr>
          <a:xfrm>
            <a:off x="4722902" y="0"/>
            <a:ext cx="364" cy="6858000"/>
          </a:xfrm>
          <a:prstGeom prst="straightConnector1">
            <a:avLst/>
          </a:prstGeom>
          <a:noFill/>
          <a:ln cap="flat" cmpd="sng" w="9525">
            <a:solidFill>
              <a:schemeClr val="dk1"/>
            </a:solidFill>
            <a:prstDash val="solid"/>
            <a:miter lim="800000"/>
            <a:headEnd len="sm" w="sm" type="none"/>
            <a:tailEnd len="sm" w="sm" type="none"/>
          </a:ln>
        </p:spPr>
      </p:cxnSp>
      <p:cxnSp>
        <p:nvCxnSpPr>
          <p:cNvPr id="1120" name="Google Shape;1120;p45"/>
          <p:cNvCxnSpPr/>
          <p:nvPr/>
        </p:nvCxnSpPr>
        <p:spPr>
          <a:xfrm>
            <a:off x="8248424" y="0"/>
            <a:ext cx="364" cy="6858000"/>
          </a:xfrm>
          <a:prstGeom prst="straightConnector1">
            <a:avLst/>
          </a:prstGeom>
          <a:noFill/>
          <a:ln cap="flat" cmpd="sng" w="9525">
            <a:solidFill>
              <a:schemeClr val="dk1"/>
            </a:solidFill>
            <a:prstDash val="solid"/>
            <a:miter lim="800000"/>
            <a:headEnd len="sm" w="sm" type="none"/>
            <a:tailEnd len="sm" w="sm" type="none"/>
          </a:ln>
        </p:spPr>
      </p:cxnSp>
      <p:grpSp>
        <p:nvGrpSpPr>
          <p:cNvPr id="1121" name="Google Shape;1121;p45"/>
          <p:cNvGrpSpPr/>
          <p:nvPr/>
        </p:nvGrpSpPr>
        <p:grpSpPr>
          <a:xfrm>
            <a:off x="9186722" y="2381781"/>
            <a:ext cx="2162979" cy="2354406"/>
            <a:chOff x="9401236" y="1345728"/>
            <a:chExt cx="2162979" cy="2354406"/>
          </a:xfrm>
        </p:grpSpPr>
        <p:sp>
          <p:nvSpPr>
            <p:cNvPr id="1122" name="Google Shape;1122;p45"/>
            <p:cNvSpPr/>
            <p:nvPr/>
          </p:nvSpPr>
          <p:spPr>
            <a:xfrm>
              <a:off x="10328053" y="1345728"/>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123" name="Google Shape;1123;p45"/>
            <p:cNvSpPr/>
            <p:nvPr/>
          </p:nvSpPr>
          <p:spPr>
            <a:xfrm>
              <a:off x="9401236" y="1367858"/>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124" name="Google Shape;1124;p45"/>
            <p:cNvSpPr/>
            <p:nvPr/>
          </p:nvSpPr>
          <p:spPr>
            <a:xfrm>
              <a:off x="10988215" y="2305712"/>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125" name="Google Shape;1125;p45"/>
            <p:cNvSpPr/>
            <p:nvPr/>
          </p:nvSpPr>
          <p:spPr>
            <a:xfrm>
              <a:off x="9843324" y="2329389"/>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126" name="Google Shape;1126;p45"/>
            <p:cNvSpPr/>
            <p:nvPr/>
          </p:nvSpPr>
          <p:spPr>
            <a:xfrm rot="2554278">
              <a:off x="10505748" y="3096263"/>
              <a:ext cx="489187" cy="504944"/>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1127" name="Google Shape;1127;p45"/>
            <p:cNvCxnSpPr>
              <a:stCxn id="1123" idx="3"/>
              <a:endCxn id="1122" idx="2"/>
            </p:cNvCxnSpPr>
            <p:nvPr/>
          </p:nvCxnSpPr>
          <p:spPr>
            <a:xfrm flipH="1" rot="10800000">
              <a:off x="9941236" y="1633658"/>
              <a:ext cx="386700" cy="4200"/>
            </a:xfrm>
            <a:prstGeom prst="straightConnector1">
              <a:avLst/>
            </a:prstGeom>
            <a:noFill/>
            <a:ln cap="flat" cmpd="sng" w="9525">
              <a:solidFill>
                <a:schemeClr val="dk1"/>
              </a:solidFill>
              <a:prstDash val="solid"/>
              <a:miter lim="800000"/>
              <a:headEnd len="sm" w="sm" type="none"/>
              <a:tailEnd len="sm" w="sm" type="none"/>
            </a:ln>
          </p:spPr>
        </p:cxnSp>
        <p:cxnSp>
          <p:nvCxnSpPr>
            <p:cNvPr id="1128" name="Google Shape;1128;p45"/>
            <p:cNvCxnSpPr>
              <a:endCxn id="1125" idx="0"/>
            </p:cNvCxnSpPr>
            <p:nvPr/>
          </p:nvCxnSpPr>
          <p:spPr>
            <a:xfrm>
              <a:off x="10113324" y="1637889"/>
              <a:ext cx="0" cy="691500"/>
            </a:xfrm>
            <a:prstGeom prst="straightConnector1">
              <a:avLst/>
            </a:prstGeom>
            <a:noFill/>
            <a:ln cap="flat" cmpd="sng" w="9525">
              <a:solidFill>
                <a:schemeClr val="dk1"/>
              </a:solidFill>
              <a:prstDash val="solid"/>
              <a:miter lim="800000"/>
              <a:headEnd len="sm" w="sm" type="none"/>
              <a:tailEnd len="sm" w="sm" type="none"/>
            </a:ln>
          </p:spPr>
        </p:cxnSp>
        <p:cxnSp>
          <p:nvCxnSpPr>
            <p:cNvPr id="1129" name="Google Shape;1129;p45"/>
            <p:cNvCxnSpPr>
              <a:stCxn id="1125" idx="3"/>
              <a:endCxn id="1124" idx="2"/>
            </p:cNvCxnSpPr>
            <p:nvPr/>
          </p:nvCxnSpPr>
          <p:spPr>
            <a:xfrm flipH="1" rot="10800000">
              <a:off x="10383324" y="2593689"/>
              <a:ext cx="604800" cy="5700"/>
            </a:xfrm>
            <a:prstGeom prst="straightConnector1">
              <a:avLst/>
            </a:prstGeom>
            <a:noFill/>
            <a:ln cap="flat" cmpd="sng" w="9525">
              <a:solidFill>
                <a:schemeClr val="dk1"/>
              </a:solidFill>
              <a:prstDash val="solid"/>
              <a:miter lim="800000"/>
              <a:headEnd len="sm" w="sm" type="none"/>
              <a:tailEnd len="sm" w="sm" type="none"/>
            </a:ln>
          </p:spPr>
        </p:cxnSp>
        <p:cxnSp>
          <p:nvCxnSpPr>
            <p:cNvPr id="1130" name="Google Shape;1130;p45"/>
            <p:cNvCxnSpPr/>
            <p:nvPr/>
          </p:nvCxnSpPr>
          <p:spPr>
            <a:xfrm>
              <a:off x="10750342" y="2597781"/>
              <a:ext cx="0" cy="399554"/>
            </a:xfrm>
            <a:prstGeom prst="straightConnector1">
              <a:avLst/>
            </a:prstGeom>
            <a:noFill/>
            <a:ln cap="flat" cmpd="sng" w="9525">
              <a:solidFill>
                <a:schemeClr val="dk1"/>
              </a:solidFill>
              <a:prstDash val="solid"/>
              <a:miter lim="800000"/>
              <a:headEnd len="sm" w="sm" type="none"/>
              <a:tailEnd len="sm" w="sm" type="none"/>
            </a:ln>
          </p:spPr>
        </p:cxnSp>
      </p:grpSp>
      <p:sp>
        <p:nvSpPr>
          <p:cNvPr id="1131" name="Google Shape;1131;p45"/>
          <p:cNvSpPr txBox="1"/>
          <p:nvPr/>
        </p:nvSpPr>
        <p:spPr>
          <a:xfrm>
            <a:off x="359803" y="128920"/>
            <a:ext cx="2178818"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dk1"/>
                </a:solidFill>
                <a:latin typeface="Times New Roman"/>
                <a:ea typeface="Times New Roman"/>
                <a:cs typeface="Times New Roman"/>
                <a:sym typeface="Times New Roman"/>
              </a:rPr>
              <a:t>Case 1</a:t>
            </a:r>
            <a:endParaRPr b="1" sz="3600">
              <a:solidFill>
                <a:schemeClr val="dk1"/>
              </a:solidFill>
              <a:latin typeface="Times New Roman"/>
              <a:ea typeface="Times New Roman"/>
              <a:cs typeface="Times New Roman"/>
              <a:sym typeface="Times New Roman"/>
            </a:endParaRPr>
          </a:p>
        </p:txBody>
      </p:sp>
      <p:sp>
        <p:nvSpPr>
          <p:cNvPr id="1132" name="Google Shape;1132;p45"/>
          <p:cNvSpPr txBox="1"/>
          <p:nvPr/>
        </p:nvSpPr>
        <p:spPr>
          <a:xfrm>
            <a:off x="5355824" y="128919"/>
            <a:ext cx="2178818"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dk1"/>
                </a:solidFill>
                <a:latin typeface="Times New Roman"/>
                <a:ea typeface="Times New Roman"/>
                <a:cs typeface="Times New Roman"/>
                <a:sym typeface="Times New Roman"/>
              </a:rPr>
              <a:t>Case 2</a:t>
            </a:r>
            <a:endParaRPr b="1" sz="3600">
              <a:solidFill>
                <a:schemeClr val="dk1"/>
              </a:solidFill>
              <a:latin typeface="Times New Roman"/>
              <a:ea typeface="Times New Roman"/>
              <a:cs typeface="Times New Roman"/>
              <a:sym typeface="Times New Roman"/>
            </a:endParaRPr>
          </a:p>
        </p:txBody>
      </p:sp>
      <p:sp>
        <p:nvSpPr>
          <p:cNvPr id="1133" name="Google Shape;1133;p45"/>
          <p:cNvSpPr txBox="1"/>
          <p:nvPr/>
        </p:nvSpPr>
        <p:spPr>
          <a:xfrm>
            <a:off x="8871339" y="31787"/>
            <a:ext cx="2178818"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dk1"/>
                </a:solidFill>
                <a:latin typeface="Times New Roman"/>
                <a:ea typeface="Times New Roman"/>
                <a:cs typeface="Times New Roman"/>
                <a:sym typeface="Times New Roman"/>
              </a:rPr>
              <a:t>Case 3</a:t>
            </a:r>
            <a:endParaRPr b="1" sz="3600">
              <a:solidFill>
                <a:schemeClr val="dk1"/>
              </a:solidFill>
              <a:latin typeface="Times New Roman"/>
              <a:ea typeface="Times New Roman"/>
              <a:cs typeface="Times New Roman"/>
              <a:sym typeface="Times New Roman"/>
            </a:endParaRPr>
          </a:p>
        </p:txBody>
      </p:sp>
      <p:grpSp>
        <p:nvGrpSpPr>
          <p:cNvPr id="1134" name="Google Shape;1134;p45"/>
          <p:cNvGrpSpPr/>
          <p:nvPr/>
        </p:nvGrpSpPr>
        <p:grpSpPr>
          <a:xfrm>
            <a:off x="8818103" y="1416725"/>
            <a:ext cx="1253745" cy="507978"/>
            <a:chOff x="6081350" y="1631180"/>
            <a:chExt cx="1501350" cy="576001"/>
          </a:xfrm>
        </p:grpSpPr>
        <p:sp>
          <p:nvSpPr>
            <p:cNvPr id="1135" name="Google Shape;1135;p45"/>
            <p:cNvSpPr/>
            <p:nvPr/>
          </p:nvSpPr>
          <p:spPr>
            <a:xfrm>
              <a:off x="7042700" y="1667181"/>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136" name="Google Shape;1136;p45"/>
            <p:cNvSpPr/>
            <p:nvPr/>
          </p:nvSpPr>
          <p:spPr>
            <a:xfrm>
              <a:off x="6081350" y="1631180"/>
              <a:ext cx="576000" cy="576001"/>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1137" name="Google Shape;1137;p45"/>
            <p:cNvCxnSpPr>
              <a:stCxn id="1136" idx="6"/>
              <a:endCxn id="1135" idx="1"/>
            </p:cNvCxnSpPr>
            <p:nvPr/>
          </p:nvCxnSpPr>
          <p:spPr>
            <a:xfrm>
              <a:off x="6657350" y="1919180"/>
              <a:ext cx="385200" cy="18000"/>
            </a:xfrm>
            <a:prstGeom prst="straightConnector1">
              <a:avLst/>
            </a:prstGeom>
            <a:noFill/>
            <a:ln cap="flat" cmpd="sng" w="9525">
              <a:solidFill>
                <a:schemeClr val="dk1"/>
              </a:solidFill>
              <a:prstDash val="solid"/>
              <a:miter lim="800000"/>
              <a:headEnd len="sm" w="sm" type="none"/>
              <a:tailEnd len="sm" w="sm" type="none"/>
            </a:ln>
          </p:spPr>
        </p:cxnSp>
      </p:grpSp>
      <p:grpSp>
        <p:nvGrpSpPr>
          <p:cNvPr id="1138" name="Google Shape;1138;p45"/>
          <p:cNvGrpSpPr/>
          <p:nvPr/>
        </p:nvGrpSpPr>
        <p:grpSpPr>
          <a:xfrm>
            <a:off x="10307462" y="1390631"/>
            <a:ext cx="1508477" cy="507978"/>
            <a:chOff x="5776310" y="1631180"/>
            <a:chExt cx="1806390" cy="576001"/>
          </a:xfrm>
        </p:grpSpPr>
        <p:sp>
          <p:nvSpPr>
            <p:cNvPr id="1139" name="Google Shape;1139;p45"/>
            <p:cNvSpPr/>
            <p:nvPr/>
          </p:nvSpPr>
          <p:spPr>
            <a:xfrm>
              <a:off x="7042700" y="1667181"/>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140" name="Google Shape;1140;p45"/>
            <p:cNvSpPr/>
            <p:nvPr/>
          </p:nvSpPr>
          <p:spPr>
            <a:xfrm>
              <a:off x="5776310" y="1631180"/>
              <a:ext cx="576000" cy="576001"/>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1141" name="Google Shape;1141;p45"/>
            <p:cNvCxnSpPr>
              <a:stCxn id="1140" idx="6"/>
              <a:endCxn id="1139" idx="1"/>
            </p:cNvCxnSpPr>
            <p:nvPr/>
          </p:nvCxnSpPr>
          <p:spPr>
            <a:xfrm>
              <a:off x="6352310" y="1919180"/>
              <a:ext cx="690300" cy="18000"/>
            </a:xfrm>
            <a:prstGeom prst="straightConnector1">
              <a:avLst/>
            </a:prstGeom>
            <a:noFill/>
            <a:ln cap="flat" cmpd="sng" w="9525">
              <a:solidFill>
                <a:schemeClr val="dk1"/>
              </a:solidFill>
              <a:prstDash val="solid"/>
              <a:miter lim="800000"/>
              <a:headEnd len="sm" w="sm" type="none"/>
              <a:tailEnd len="sm" w="sm" type="none"/>
            </a:ln>
          </p:spPr>
        </p:cxnSp>
      </p:grpSp>
      <p:cxnSp>
        <p:nvCxnSpPr>
          <p:cNvPr id="1142" name="Google Shape;1142;p45"/>
          <p:cNvCxnSpPr>
            <a:endCxn id="1123" idx="0"/>
          </p:cNvCxnSpPr>
          <p:nvPr/>
        </p:nvCxnSpPr>
        <p:spPr>
          <a:xfrm>
            <a:off x="9456722" y="1698311"/>
            <a:ext cx="0" cy="705600"/>
          </a:xfrm>
          <a:prstGeom prst="straightConnector1">
            <a:avLst/>
          </a:prstGeom>
          <a:noFill/>
          <a:ln cap="flat" cmpd="sng" w="9525">
            <a:solidFill>
              <a:schemeClr val="dk1"/>
            </a:solidFill>
            <a:prstDash val="solid"/>
            <a:miter lim="800000"/>
            <a:headEnd len="sm" w="sm" type="none"/>
            <a:tailEnd len="sm" w="sm" type="none"/>
          </a:ln>
        </p:spPr>
      </p:cxnSp>
      <p:cxnSp>
        <p:nvCxnSpPr>
          <p:cNvPr id="1143" name="Google Shape;1143;p45"/>
          <p:cNvCxnSpPr/>
          <p:nvPr/>
        </p:nvCxnSpPr>
        <p:spPr>
          <a:xfrm>
            <a:off x="11076356" y="1660494"/>
            <a:ext cx="0" cy="603364"/>
          </a:xfrm>
          <a:prstGeom prst="straightConnector1">
            <a:avLst/>
          </a:prstGeom>
          <a:noFill/>
          <a:ln cap="flat" cmpd="sng" w="9525">
            <a:solidFill>
              <a:schemeClr val="dk1"/>
            </a:solidFill>
            <a:prstDash val="solid"/>
            <a:miter lim="800000"/>
            <a:headEnd len="sm" w="sm" type="none"/>
            <a:tailEnd len="sm" w="sm" type="none"/>
          </a:ln>
        </p:spPr>
      </p:cxnSp>
      <p:cxnSp>
        <p:nvCxnSpPr>
          <p:cNvPr id="1144" name="Google Shape;1144;p45"/>
          <p:cNvCxnSpPr/>
          <p:nvPr/>
        </p:nvCxnSpPr>
        <p:spPr>
          <a:xfrm rot="10800000">
            <a:off x="10471255" y="2263858"/>
            <a:ext cx="605477" cy="17999"/>
          </a:xfrm>
          <a:prstGeom prst="straightConnector1">
            <a:avLst/>
          </a:prstGeom>
          <a:noFill/>
          <a:ln cap="flat" cmpd="sng" w="9525">
            <a:solidFill>
              <a:schemeClr val="dk1"/>
            </a:solidFill>
            <a:prstDash val="solid"/>
            <a:miter lim="800000"/>
            <a:headEnd len="sm" w="sm" type="none"/>
            <a:tailEnd len="sm" w="sm" type="none"/>
          </a:ln>
        </p:spPr>
      </p:cxnSp>
      <p:cxnSp>
        <p:nvCxnSpPr>
          <p:cNvPr id="1145" name="Google Shape;1145;p45"/>
          <p:cNvCxnSpPr>
            <a:endCxn id="1122" idx="0"/>
          </p:cNvCxnSpPr>
          <p:nvPr/>
        </p:nvCxnSpPr>
        <p:spPr>
          <a:xfrm flipH="1">
            <a:off x="10401539" y="2281881"/>
            <a:ext cx="69600" cy="99900"/>
          </a:xfrm>
          <a:prstGeom prst="straightConnector1">
            <a:avLst/>
          </a:prstGeom>
          <a:noFill/>
          <a:ln cap="flat" cmpd="sng" w="9525">
            <a:solidFill>
              <a:schemeClr val="dk1"/>
            </a:solidFill>
            <a:prstDash val="solid"/>
            <a:miter lim="800000"/>
            <a:headEnd len="sm" w="sm" type="none"/>
            <a:tailEnd len="sm" w="sm" type="none"/>
          </a:ln>
        </p:spPr>
      </p:cxnSp>
      <p:sp>
        <p:nvSpPr>
          <p:cNvPr id="1146" name="Google Shape;1146;p45"/>
          <p:cNvSpPr txBox="1"/>
          <p:nvPr/>
        </p:nvSpPr>
        <p:spPr>
          <a:xfrm>
            <a:off x="8359088" y="1459954"/>
            <a:ext cx="27443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I</a:t>
            </a:r>
            <a:endParaRPr b="1" sz="1800">
              <a:solidFill>
                <a:schemeClr val="dk1"/>
              </a:solidFill>
              <a:latin typeface="Times New Roman"/>
              <a:ea typeface="Times New Roman"/>
              <a:cs typeface="Times New Roman"/>
              <a:sym typeface="Times New Roman"/>
            </a:endParaRPr>
          </a:p>
        </p:txBody>
      </p:sp>
      <p:sp>
        <p:nvSpPr>
          <p:cNvPr id="1147" name="Google Shape;1147;p45"/>
          <p:cNvSpPr txBox="1"/>
          <p:nvPr/>
        </p:nvSpPr>
        <p:spPr>
          <a:xfrm>
            <a:off x="8357629" y="2413115"/>
            <a:ext cx="36420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II</a:t>
            </a:r>
            <a:endParaRPr b="1" sz="1800">
              <a:solidFill>
                <a:schemeClr val="dk1"/>
              </a:solidFill>
              <a:latin typeface="Times New Roman"/>
              <a:ea typeface="Times New Roman"/>
              <a:cs typeface="Times New Roman"/>
              <a:sym typeface="Times New Roman"/>
            </a:endParaRPr>
          </a:p>
        </p:txBody>
      </p:sp>
      <p:sp>
        <p:nvSpPr>
          <p:cNvPr id="1148" name="Google Shape;1148;p45"/>
          <p:cNvSpPr txBox="1"/>
          <p:nvPr/>
        </p:nvSpPr>
        <p:spPr>
          <a:xfrm>
            <a:off x="8357629" y="3378569"/>
            <a:ext cx="45397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III</a:t>
            </a:r>
            <a:endParaRPr b="1" sz="1800">
              <a:solidFill>
                <a:schemeClr val="dk1"/>
              </a:solidFill>
              <a:latin typeface="Times New Roman"/>
              <a:ea typeface="Times New Roman"/>
              <a:cs typeface="Times New Roman"/>
              <a:sym typeface="Times New Roman"/>
            </a:endParaRPr>
          </a:p>
        </p:txBody>
      </p:sp>
      <p:sp>
        <p:nvSpPr>
          <p:cNvPr id="1149" name="Google Shape;1149;p45"/>
          <p:cNvSpPr txBox="1"/>
          <p:nvPr/>
        </p:nvSpPr>
        <p:spPr>
          <a:xfrm>
            <a:off x="8357629" y="4061780"/>
            <a:ext cx="44114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IV</a:t>
            </a:r>
            <a:endParaRPr b="1" sz="1800">
              <a:solidFill>
                <a:schemeClr val="dk1"/>
              </a:solidFill>
              <a:latin typeface="Times New Roman"/>
              <a:ea typeface="Times New Roman"/>
              <a:cs typeface="Times New Roman"/>
              <a:sym typeface="Times New Roman"/>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3" name="Shape 1153"/>
        <p:cNvGrpSpPr/>
        <p:nvPr/>
      </p:nvGrpSpPr>
      <p:grpSpPr>
        <a:xfrm>
          <a:off x="0" y="0"/>
          <a:ext cx="0" cy="0"/>
          <a:chOff x="0" y="0"/>
          <a:chExt cx="0" cy="0"/>
        </a:xfrm>
      </p:grpSpPr>
      <p:sp>
        <p:nvSpPr>
          <p:cNvPr id="1154" name="Google Shape;1154;p46"/>
          <p:cNvSpPr txBox="1"/>
          <p:nvPr>
            <p:ph idx="1" type="body"/>
          </p:nvPr>
        </p:nvSpPr>
        <p:spPr>
          <a:xfrm>
            <a:off x="838202" y="506436"/>
            <a:ext cx="10515600" cy="6006905"/>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Clr>
                <a:schemeClr val="dk1"/>
              </a:buClr>
              <a:buSzPts val="2590"/>
              <a:buNone/>
            </a:pPr>
            <a:r>
              <a:rPr b="1" lang="en-US" sz="2590"/>
              <a:t>Case1 :</a:t>
            </a:r>
            <a:endParaRPr/>
          </a:p>
          <a:p>
            <a:pPr indent="-228600" lvl="0" marL="228600" rtl="0" algn="l">
              <a:lnSpc>
                <a:spcPct val="80000"/>
              </a:lnSpc>
              <a:spcBef>
                <a:spcPts val="1000"/>
              </a:spcBef>
              <a:spcAft>
                <a:spcPts val="0"/>
              </a:spcAft>
              <a:buClr>
                <a:schemeClr val="dk1"/>
              </a:buClr>
              <a:buSzPts val="2590"/>
              <a:buChar char="•"/>
            </a:pPr>
            <a:r>
              <a:rPr lang="en-US" sz="2590"/>
              <a:t>II-1: Dn (1/1) since she is affected and have normal mother should inherit n allele from her.</a:t>
            </a:r>
            <a:endParaRPr/>
          </a:p>
          <a:p>
            <a:pPr indent="-228600" lvl="0" marL="228600" rtl="0" algn="l">
              <a:lnSpc>
                <a:spcPct val="80000"/>
              </a:lnSpc>
              <a:spcBef>
                <a:spcPts val="1000"/>
              </a:spcBef>
              <a:spcAft>
                <a:spcPts val="0"/>
              </a:spcAft>
              <a:buClr>
                <a:schemeClr val="dk1"/>
              </a:buClr>
              <a:buSzPts val="2590"/>
              <a:buChar char="•"/>
            </a:pPr>
            <a:r>
              <a:rPr lang="en-US" sz="2590"/>
              <a:t>II-2: Dn (same as above)</a:t>
            </a:r>
            <a:endParaRPr sz="2590"/>
          </a:p>
          <a:p>
            <a:pPr indent="-228600" lvl="0" marL="228600" rtl="0" algn="l">
              <a:lnSpc>
                <a:spcPct val="80000"/>
              </a:lnSpc>
              <a:spcBef>
                <a:spcPts val="1000"/>
              </a:spcBef>
              <a:spcAft>
                <a:spcPts val="0"/>
              </a:spcAft>
              <a:buClr>
                <a:schemeClr val="dk1"/>
              </a:buClr>
              <a:buSzPts val="2590"/>
              <a:buChar char="•"/>
            </a:pPr>
            <a:r>
              <a:rPr lang="en-US" sz="2590"/>
              <a:t>To have normal son if they were heterozygous (1/4) (Punnett square)</a:t>
            </a:r>
            <a:endParaRPr/>
          </a:p>
          <a:p>
            <a:pPr indent="-228600" lvl="0" marL="228600" rtl="0" algn="l">
              <a:lnSpc>
                <a:spcPct val="80000"/>
              </a:lnSpc>
              <a:spcBef>
                <a:spcPts val="1000"/>
              </a:spcBef>
              <a:spcAft>
                <a:spcPts val="0"/>
              </a:spcAft>
              <a:buClr>
                <a:schemeClr val="dk1"/>
              </a:buClr>
              <a:buSzPts val="2590"/>
              <a:buChar char="•"/>
            </a:pPr>
            <a:r>
              <a:rPr lang="en-US" sz="2590"/>
              <a:t>Risk=1-1/4=3/4</a:t>
            </a:r>
            <a:endParaRPr/>
          </a:p>
          <a:p>
            <a:pPr indent="0" lvl="0" marL="0" rtl="0" algn="l">
              <a:lnSpc>
                <a:spcPct val="80000"/>
              </a:lnSpc>
              <a:spcBef>
                <a:spcPts val="1000"/>
              </a:spcBef>
              <a:spcAft>
                <a:spcPts val="0"/>
              </a:spcAft>
              <a:buClr>
                <a:schemeClr val="dk1"/>
              </a:buClr>
              <a:buSzPts val="2590"/>
              <a:buNone/>
            </a:pPr>
            <a:r>
              <a:t/>
            </a:r>
            <a:endParaRPr b="1" sz="2590"/>
          </a:p>
          <a:p>
            <a:pPr indent="0" lvl="0" marL="0" rtl="0" algn="l">
              <a:lnSpc>
                <a:spcPct val="80000"/>
              </a:lnSpc>
              <a:spcBef>
                <a:spcPts val="1000"/>
              </a:spcBef>
              <a:spcAft>
                <a:spcPts val="0"/>
              </a:spcAft>
              <a:buClr>
                <a:schemeClr val="dk1"/>
              </a:buClr>
              <a:buSzPts val="2590"/>
              <a:buNone/>
            </a:pPr>
            <a:r>
              <a:rPr b="1" lang="en-US" sz="2590"/>
              <a:t>Case 2:</a:t>
            </a:r>
            <a:endParaRPr/>
          </a:p>
          <a:p>
            <a:pPr indent="0" lvl="0" marL="0" rtl="0" algn="l">
              <a:lnSpc>
                <a:spcPct val="80000"/>
              </a:lnSpc>
              <a:spcBef>
                <a:spcPts val="1000"/>
              </a:spcBef>
              <a:spcAft>
                <a:spcPts val="0"/>
              </a:spcAft>
              <a:buClr>
                <a:schemeClr val="dk1"/>
              </a:buClr>
              <a:buSzPts val="2590"/>
              <a:buNone/>
            </a:pPr>
            <a:r>
              <a:rPr lang="en-US" sz="2590"/>
              <a:t>I-1 (mother): nn (1/1) since she is normal so she should be pure (purity is characteristic of recessive trait.</a:t>
            </a:r>
            <a:endParaRPr/>
          </a:p>
          <a:p>
            <a:pPr indent="-228600" lvl="0" marL="228600" rtl="0" algn="l">
              <a:lnSpc>
                <a:spcPct val="80000"/>
              </a:lnSpc>
              <a:spcBef>
                <a:spcPts val="1000"/>
              </a:spcBef>
              <a:spcAft>
                <a:spcPts val="0"/>
              </a:spcAft>
              <a:buClr>
                <a:schemeClr val="dk1"/>
              </a:buClr>
              <a:buSzPts val="2590"/>
              <a:buChar char="•"/>
            </a:pPr>
            <a:r>
              <a:rPr lang="en-US" sz="2590"/>
              <a:t>I-2: Dn (1/1) since she is affected having normal daughter who should have inherit n allele from him</a:t>
            </a:r>
            <a:endParaRPr/>
          </a:p>
          <a:p>
            <a:pPr indent="-228600" lvl="0" marL="228600" rtl="0" algn="l">
              <a:lnSpc>
                <a:spcPct val="80000"/>
              </a:lnSpc>
              <a:spcBef>
                <a:spcPts val="1000"/>
              </a:spcBef>
              <a:spcAft>
                <a:spcPts val="0"/>
              </a:spcAft>
              <a:buClr>
                <a:schemeClr val="dk1"/>
              </a:buClr>
              <a:buSzPts val="2590"/>
              <a:buChar char="•"/>
            </a:pPr>
            <a:r>
              <a:rPr lang="en-US" sz="2590"/>
              <a:t>To have normal son: ½ (Punnett square)</a:t>
            </a:r>
            <a:endParaRPr/>
          </a:p>
          <a:p>
            <a:pPr indent="-228600" lvl="0" marL="228600" rtl="0" algn="l">
              <a:lnSpc>
                <a:spcPct val="80000"/>
              </a:lnSpc>
              <a:spcBef>
                <a:spcPts val="1000"/>
              </a:spcBef>
              <a:spcAft>
                <a:spcPts val="0"/>
              </a:spcAft>
              <a:buClr>
                <a:schemeClr val="dk1"/>
              </a:buClr>
              <a:buSzPts val="2590"/>
              <a:buChar char="•"/>
            </a:pPr>
            <a:r>
              <a:rPr lang="en-US" sz="2590"/>
              <a:t>Risk=1-1/2=1/2</a:t>
            </a:r>
            <a:endParaRPr/>
          </a:p>
          <a:p>
            <a:pPr indent="-64135" lvl="0" marL="228600" rtl="0" algn="l">
              <a:lnSpc>
                <a:spcPct val="80000"/>
              </a:lnSpc>
              <a:spcBef>
                <a:spcPts val="1000"/>
              </a:spcBef>
              <a:spcAft>
                <a:spcPts val="0"/>
              </a:spcAft>
              <a:buClr>
                <a:schemeClr val="dk1"/>
              </a:buClr>
              <a:buSzPts val="2590"/>
              <a:buNone/>
            </a:pPr>
            <a:r>
              <a:t/>
            </a:r>
            <a:endParaRPr sz="2590"/>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8" name="Shape 1158"/>
        <p:cNvGrpSpPr/>
        <p:nvPr/>
      </p:nvGrpSpPr>
      <p:grpSpPr>
        <a:xfrm>
          <a:off x="0" y="0"/>
          <a:ext cx="0" cy="0"/>
          <a:chOff x="0" y="0"/>
          <a:chExt cx="0" cy="0"/>
        </a:xfrm>
      </p:grpSpPr>
      <p:sp>
        <p:nvSpPr>
          <p:cNvPr id="1159" name="Google Shape;1159;p47"/>
          <p:cNvSpPr txBox="1"/>
          <p:nvPr>
            <p:ph idx="1" type="body"/>
          </p:nvPr>
        </p:nvSpPr>
        <p:spPr>
          <a:xfrm>
            <a:off x="281354" y="0"/>
            <a:ext cx="11493304" cy="7202657"/>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Clr>
                <a:schemeClr val="dk1"/>
              </a:buClr>
              <a:buSzPts val="2800"/>
              <a:buNone/>
            </a:pPr>
            <a:r>
              <a:rPr b="1" lang="en-US"/>
              <a:t>Case 3:</a:t>
            </a:r>
            <a:endParaRPr/>
          </a:p>
          <a:p>
            <a:pPr indent="-228600" lvl="0" marL="228600" rtl="0" algn="l">
              <a:lnSpc>
                <a:spcPct val="80000"/>
              </a:lnSpc>
              <a:spcBef>
                <a:spcPts val="1000"/>
              </a:spcBef>
              <a:spcAft>
                <a:spcPts val="0"/>
              </a:spcAft>
              <a:buClr>
                <a:schemeClr val="dk1"/>
              </a:buClr>
              <a:buSzPts val="2800"/>
              <a:buChar char="•"/>
            </a:pPr>
            <a:r>
              <a:rPr b="1" lang="en-US"/>
              <a:t>Mother III-2: nn 1/1 </a:t>
            </a:r>
            <a:r>
              <a:rPr lang="en-US"/>
              <a:t>since she is normal so she must be pure since normal is recessive trait.</a:t>
            </a:r>
            <a:endParaRPr/>
          </a:p>
          <a:p>
            <a:pPr indent="-228600" lvl="0" marL="228600" rtl="0" algn="l">
              <a:lnSpc>
                <a:spcPct val="80000"/>
              </a:lnSpc>
              <a:spcBef>
                <a:spcPts val="1000"/>
              </a:spcBef>
              <a:spcAft>
                <a:spcPts val="0"/>
              </a:spcAft>
              <a:buClr>
                <a:schemeClr val="dk1"/>
              </a:buClr>
              <a:buSzPts val="2800"/>
              <a:buChar char="•"/>
            </a:pPr>
            <a:r>
              <a:rPr b="1" lang="en-US"/>
              <a:t>Father III-2: </a:t>
            </a:r>
            <a:r>
              <a:rPr lang="en-US"/>
              <a:t>In order the fetus IV-1 to be normal the father should be heterozygous Dn. </a:t>
            </a:r>
            <a:endParaRPr/>
          </a:p>
          <a:p>
            <a:pPr indent="-228600" lvl="1" marL="685800" rtl="0" algn="l">
              <a:lnSpc>
                <a:spcPct val="80000"/>
              </a:lnSpc>
              <a:spcBef>
                <a:spcPts val="500"/>
              </a:spcBef>
              <a:spcAft>
                <a:spcPts val="0"/>
              </a:spcAft>
              <a:buClr>
                <a:schemeClr val="dk1"/>
              </a:buClr>
              <a:buSzPts val="2400"/>
              <a:buChar char="•"/>
            </a:pPr>
            <a:r>
              <a:rPr lang="en-US"/>
              <a:t>Probability of III-2 to be heterozygous.</a:t>
            </a:r>
            <a:endParaRPr/>
          </a:p>
          <a:p>
            <a:pPr indent="-228600" lvl="1" marL="685800" rtl="0" algn="l">
              <a:lnSpc>
                <a:spcPct val="80000"/>
              </a:lnSpc>
              <a:spcBef>
                <a:spcPts val="500"/>
              </a:spcBef>
              <a:spcAft>
                <a:spcPts val="0"/>
              </a:spcAft>
              <a:buClr>
                <a:schemeClr val="dk1"/>
              </a:buClr>
              <a:buSzPts val="2400"/>
              <a:buChar char="•"/>
            </a:pPr>
            <a:r>
              <a:rPr lang="en-US"/>
              <a:t>III-2 parents (II-1 and II-2) are Dn for sure since they are affected and each of them have one normal parent (I-1 and I-4) so they must be carrier of normal allele.</a:t>
            </a:r>
            <a:endParaRPr/>
          </a:p>
          <a:p>
            <a:pPr indent="-228600" lvl="1" marL="685800" rtl="0" algn="l">
              <a:lnSpc>
                <a:spcPct val="80000"/>
              </a:lnSpc>
              <a:spcBef>
                <a:spcPts val="500"/>
              </a:spcBef>
              <a:spcAft>
                <a:spcPts val="0"/>
              </a:spcAft>
              <a:buClr>
                <a:schemeClr val="dk1"/>
              </a:buClr>
              <a:buSzPts val="2400"/>
              <a:buChar char="•"/>
            </a:pPr>
            <a:r>
              <a:rPr lang="en-US"/>
              <a:t>According to Punnett square for these couple to have heterozygous child: </a:t>
            </a:r>
            <a:r>
              <a:rPr b="1" lang="en-US"/>
              <a:t>2/3</a:t>
            </a:r>
            <a:endParaRPr/>
          </a:p>
          <a:p>
            <a:pPr indent="-76200" lvl="1" marL="685800" rtl="0" algn="l">
              <a:lnSpc>
                <a:spcPct val="80000"/>
              </a:lnSpc>
              <a:spcBef>
                <a:spcPts val="500"/>
              </a:spcBef>
              <a:spcAft>
                <a:spcPts val="0"/>
              </a:spcAft>
              <a:buClr>
                <a:schemeClr val="dk1"/>
              </a:buClr>
              <a:buSzPts val="2400"/>
              <a:buNone/>
            </a:pPr>
            <a:r>
              <a:t/>
            </a:r>
            <a:endParaRPr/>
          </a:p>
          <a:p>
            <a:pPr indent="-76200" lvl="1" marL="685800" rtl="0" algn="l">
              <a:lnSpc>
                <a:spcPct val="80000"/>
              </a:lnSpc>
              <a:spcBef>
                <a:spcPts val="500"/>
              </a:spcBef>
              <a:spcAft>
                <a:spcPts val="0"/>
              </a:spcAft>
              <a:buClr>
                <a:schemeClr val="dk1"/>
              </a:buClr>
              <a:buSzPts val="2400"/>
              <a:buNone/>
            </a:pPr>
            <a:r>
              <a:t/>
            </a:r>
            <a:endParaRPr/>
          </a:p>
          <a:p>
            <a:pPr indent="-76200" lvl="1" marL="685800" rtl="0" algn="l">
              <a:lnSpc>
                <a:spcPct val="80000"/>
              </a:lnSpc>
              <a:spcBef>
                <a:spcPts val="500"/>
              </a:spcBef>
              <a:spcAft>
                <a:spcPts val="0"/>
              </a:spcAft>
              <a:buClr>
                <a:schemeClr val="dk1"/>
              </a:buClr>
              <a:buSzPts val="2400"/>
              <a:buNone/>
            </a:pPr>
            <a:r>
              <a:t/>
            </a:r>
            <a:endParaRPr/>
          </a:p>
          <a:p>
            <a:pPr indent="-228600" lvl="0" marL="228600" rtl="0" algn="l">
              <a:lnSpc>
                <a:spcPct val="80000"/>
              </a:lnSpc>
              <a:spcBef>
                <a:spcPts val="1000"/>
              </a:spcBef>
              <a:spcAft>
                <a:spcPts val="0"/>
              </a:spcAft>
              <a:buClr>
                <a:schemeClr val="dk1"/>
              </a:buClr>
              <a:buSzPts val="2800"/>
              <a:buChar char="•"/>
            </a:pPr>
            <a:r>
              <a:rPr b="1" lang="en-US"/>
              <a:t>Probability to have normal child in this case (Punnett square): ½</a:t>
            </a:r>
            <a:endParaRPr/>
          </a:p>
          <a:p>
            <a:pPr indent="-76200" lvl="1" marL="685800" rtl="0" algn="l">
              <a:lnSpc>
                <a:spcPct val="80000"/>
              </a:lnSpc>
              <a:spcBef>
                <a:spcPts val="500"/>
              </a:spcBef>
              <a:spcAft>
                <a:spcPts val="0"/>
              </a:spcAft>
              <a:buClr>
                <a:schemeClr val="dk1"/>
              </a:buClr>
              <a:buSzPts val="2400"/>
              <a:buNone/>
            </a:pPr>
            <a:r>
              <a:t/>
            </a:r>
            <a:endParaRPr/>
          </a:p>
          <a:p>
            <a:pPr indent="-76200" lvl="1" marL="685800" rtl="0" algn="l">
              <a:lnSpc>
                <a:spcPct val="80000"/>
              </a:lnSpc>
              <a:spcBef>
                <a:spcPts val="500"/>
              </a:spcBef>
              <a:spcAft>
                <a:spcPts val="0"/>
              </a:spcAft>
              <a:buClr>
                <a:schemeClr val="dk1"/>
              </a:buClr>
              <a:buSzPts val="2400"/>
              <a:buNone/>
            </a:pPr>
            <a:r>
              <a:t/>
            </a:r>
            <a:endParaRPr/>
          </a:p>
          <a:p>
            <a:pPr indent="-228600" lvl="0" marL="228600" rtl="0" algn="l">
              <a:lnSpc>
                <a:spcPct val="80000"/>
              </a:lnSpc>
              <a:spcBef>
                <a:spcPts val="1000"/>
              </a:spcBef>
              <a:spcAft>
                <a:spcPts val="0"/>
              </a:spcAft>
              <a:buClr>
                <a:schemeClr val="dk1"/>
              </a:buClr>
              <a:buSzPts val="2800"/>
              <a:buChar char="•"/>
            </a:pPr>
            <a:r>
              <a:rPr b="1" lang="en-US"/>
              <a:t>Probability to have normal child: 1 x 2/3 x ½ = 1/3.</a:t>
            </a:r>
            <a:endParaRPr/>
          </a:p>
          <a:p>
            <a:pPr indent="-228600" lvl="0" marL="228600" rtl="0" algn="l">
              <a:lnSpc>
                <a:spcPct val="80000"/>
              </a:lnSpc>
              <a:spcBef>
                <a:spcPts val="1000"/>
              </a:spcBef>
              <a:spcAft>
                <a:spcPts val="0"/>
              </a:spcAft>
              <a:buClr>
                <a:schemeClr val="dk1"/>
              </a:buClr>
              <a:buSzPts val="2800"/>
              <a:buChar char="•"/>
            </a:pPr>
            <a:r>
              <a:rPr b="1" lang="en-US"/>
              <a:t>Risk of having affected child: 1- Probability to be normal = 1-1/3=2/3</a:t>
            </a:r>
            <a:endParaRPr/>
          </a:p>
        </p:txBody>
      </p:sp>
      <p:pic>
        <p:nvPicPr>
          <p:cNvPr id="1160" name="Google Shape;1160;p47"/>
          <p:cNvPicPr preferRelativeResize="0"/>
          <p:nvPr/>
        </p:nvPicPr>
        <p:blipFill rotWithShape="1">
          <a:blip r:embed="rId3">
            <a:alphaModFix/>
          </a:blip>
          <a:srcRect b="0" l="0" r="0" t="0"/>
          <a:stretch/>
        </p:blipFill>
        <p:spPr>
          <a:xfrm>
            <a:off x="1482850" y="3481974"/>
            <a:ext cx="6649433" cy="1013815"/>
          </a:xfrm>
          <a:prstGeom prst="rect">
            <a:avLst/>
          </a:prstGeom>
          <a:noFill/>
          <a:ln>
            <a:noFill/>
          </a:ln>
        </p:spPr>
      </p:pic>
      <p:pic>
        <p:nvPicPr>
          <p:cNvPr id="1161" name="Google Shape;1161;p47"/>
          <p:cNvPicPr preferRelativeResize="0"/>
          <p:nvPr/>
        </p:nvPicPr>
        <p:blipFill rotWithShape="1">
          <a:blip r:embed="rId4">
            <a:alphaModFix/>
          </a:blip>
          <a:srcRect b="0" l="0" r="0" t="0"/>
          <a:stretch/>
        </p:blipFill>
        <p:spPr>
          <a:xfrm>
            <a:off x="1482850" y="5050030"/>
            <a:ext cx="6625287" cy="703658"/>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5" name="Shape 1165"/>
        <p:cNvGrpSpPr/>
        <p:nvPr/>
      </p:nvGrpSpPr>
      <p:grpSpPr>
        <a:xfrm>
          <a:off x="0" y="0"/>
          <a:ext cx="0" cy="0"/>
          <a:chOff x="0" y="0"/>
          <a:chExt cx="0" cy="0"/>
        </a:xfrm>
      </p:grpSpPr>
      <p:sp>
        <p:nvSpPr>
          <p:cNvPr id="1166" name="Google Shape;1166;p48"/>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t>Vitamin- Resistant Rickets</a:t>
            </a:r>
            <a:endParaRPr/>
          </a:p>
        </p:txBody>
      </p:sp>
      <p:pic>
        <p:nvPicPr>
          <p:cNvPr id="1167" name="Google Shape;1167;p48"/>
          <p:cNvPicPr preferRelativeResize="0"/>
          <p:nvPr>
            <p:ph idx="1" type="body"/>
          </p:nvPr>
        </p:nvPicPr>
        <p:blipFill rotWithShape="1">
          <a:blip r:embed="rId3">
            <a:alphaModFix/>
          </a:blip>
          <a:srcRect b="0" l="0" r="0" t="0"/>
          <a:stretch/>
        </p:blipFill>
        <p:spPr>
          <a:xfrm>
            <a:off x="838200" y="1913003"/>
            <a:ext cx="5181600" cy="4176582"/>
          </a:xfrm>
          <a:prstGeom prst="rect">
            <a:avLst/>
          </a:prstGeom>
          <a:noFill/>
          <a:ln>
            <a:noFill/>
          </a:ln>
        </p:spPr>
      </p:pic>
      <p:sp>
        <p:nvSpPr>
          <p:cNvPr id="1168" name="Google Shape;1168;p48"/>
          <p:cNvSpPr txBox="1"/>
          <p:nvPr>
            <p:ph idx="2" type="body"/>
          </p:nvPr>
        </p:nvSpPr>
        <p:spPr>
          <a:xfrm>
            <a:off x="6172202" y="1825625"/>
            <a:ext cx="5181600" cy="4351338"/>
          </a:xfrm>
          <a:prstGeom prst="rect">
            <a:avLst/>
          </a:prstGeom>
          <a:noFill/>
          <a:ln>
            <a:noFill/>
          </a:ln>
        </p:spPr>
        <p:txBody>
          <a:bodyPr anchorCtr="0" anchor="t" bIns="45700" lIns="91425" spcFirstLastPara="1" rIns="91425" wrap="square" tIns="45700">
            <a:normAutofit/>
          </a:bodyPr>
          <a:lstStyle/>
          <a:p>
            <a:pPr indent="-514350" lvl="0" marL="514350" rtl="0" algn="l">
              <a:lnSpc>
                <a:spcPct val="90000"/>
              </a:lnSpc>
              <a:spcBef>
                <a:spcPts val="0"/>
              </a:spcBef>
              <a:spcAft>
                <a:spcPts val="0"/>
              </a:spcAft>
              <a:buClr>
                <a:schemeClr val="dk1"/>
              </a:buClr>
              <a:buSzPts val="2800"/>
              <a:buFont typeface="Times New Roman"/>
              <a:buAutoNum type="arabicPeriod"/>
            </a:pPr>
            <a:r>
              <a:rPr lang="en-US"/>
              <a:t>Specify whether the allele responsible for disease is dominant or recessive.</a:t>
            </a:r>
            <a:endParaRPr/>
          </a:p>
          <a:p>
            <a:pPr indent="-514350" lvl="0" marL="514350" rtl="0" algn="l">
              <a:lnSpc>
                <a:spcPct val="90000"/>
              </a:lnSpc>
              <a:spcBef>
                <a:spcPts val="1000"/>
              </a:spcBef>
              <a:spcAft>
                <a:spcPts val="0"/>
              </a:spcAft>
              <a:buClr>
                <a:schemeClr val="dk1"/>
              </a:buClr>
              <a:buSzPts val="2800"/>
              <a:buFont typeface="Times New Roman"/>
              <a:buAutoNum type="arabicPeriod"/>
            </a:pPr>
            <a:r>
              <a:rPr lang="en-US"/>
              <a:t>Determine the locus of gene</a:t>
            </a:r>
            <a:endParaRPr/>
          </a:p>
          <a:p>
            <a:pPr indent="-514350" lvl="0" marL="514350" rtl="0" algn="l">
              <a:lnSpc>
                <a:spcPct val="90000"/>
              </a:lnSpc>
              <a:spcBef>
                <a:spcPts val="1000"/>
              </a:spcBef>
              <a:spcAft>
                <a:spcPts val="0"/>
              </a:spcAft>
              <a:buClr>
                <a:schemeClr val="dk1"/>
              </a:buClr>
              <a:buSzPts val="2800"/>
              <a:buFont typeface="Times New Roman"/>
              <a:buAutoNum type="arabicPeriod"/>
            </a:pPr>
            <a:r>
              <a:rPr lang="en-US"/>
              <a:t>Write the genotypes of all individuals in this family. Justify</a:t>
            </a:r>
            <a:endParaRPr/>
          </a:p>
          <a:p>
            <a:pPr indent="0" lvl="0" marL="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2" name="Shape 1172"/>
        <p:cNvGrpSpPr/>
        <p:nvPr/>
      </p:nvGrpSpPr>
      <p:grpSpPr>
        <a:xfrm>
          <a:off x="0" y="0"/>
          <a:ext cx="0" cy="0"/>
          <a:chOff x="0" y="0"/>
          <a:chExt cx="0" cy="0"/>
        </a:xfrm>
      </p:grpSpPr>
      <p:sp>
        <p:nvSpPr>
          <p:cNvPr id="1173" name="Google Shape;1173;p49"/>
          <p:cNvSpPr txBox="1"/>
          <p:nvPr>
            <p:ph idx="1" type="body"/>
          </p:nvPr>
        </p:nvSpPr>
        <p:spPr>
          <a:xfrm>
            <a:off x="838202" y="522514"/>
            <a:ext cx="10515600" cy="5654449"/>
          </a:xfrm>
          <a:prstGeom prst="rect">
            <a:avLst/>
          </a:prstGeom>
          <a:noFill/>
          <a:ln>
            <a:noFill/>
          </a:ln>
        </p:spPr>
        <p:txBody>
          <a:bodyPr anchorCtr="0" anchor="t" bIns="45700" lIns="91425" spcFirstLastPara="1" rIns="91425" wrap="square" tIns="45700">
            <a:normAutofit/>
          </a:bodyPr>
          <a:lstStyle/>
          <a:p>
            <a:pPr indent="-514350" lvl="0" marL="514350" rtl="0" algn="l">
              <a:lnSpc>
                <a:spcPct val="80000"/>
              </a:lnSpc>
              <a:spcBef>
                <a:spcPts val="0"/>
              </a:spcBef>
              <a:spcAft>
                <a:spcPts val="0"/>
              </a:spcAft>
              <a:buClr>
                <a:schemeClr val="dk1"/>
              </a:buClr>
              <a:buSzPts val="2590"/>
              <a:buAutoNum type="arabicParenR"/>
            </a:pPr>
            <a:r>
              <a:rPr lang="en-US" sz="2590"/>
              <a:t>Since disease appears in every generation and every affected child has at least one affected parent then the disease can’t be masked so it is dominant</a:t>
            </a:r>
            <a:endParaRPr/>
          </a:p>
          <a:p>
            <a:pPr indent="-514350" lvl="0" marL="514350" rtl="0" algn="l">
              <a:lnSpc>
                <a:spcPct val="80000"/>
              </a:lnSpc>
              <a:spcBef>
                <a:spcPts val="1000"/>
              </a:spcBef>
              <a:spcAft>
                <a:spcPts val="0"/>
              </a:spcAft>
              <a:buClr>
                <a:schemeClr val="dk1"/>
              </a:buClr>
              <a:buSzPts val="2590"/>
              <a:buAutoNum type="arabicParenR"/>
            </a:pPr>
            <a:r>
              <a:rPr lang="en-US" sz="2590"/>
              <a:t>Since each affected father(III-1) has all his daughters affected (IV-1 IV-2) and no affected boys(IV-3), while affected mother and normal father (II-1 and II-2) has affected boy (III-1) then the disease is X linked.</a:t>
            </a:r>
            <a:endParaRPr/>
          </a:p>
          <a:p>
            <a:pPr indent="-514350" lvl="0" marL="514350" rtl="0" algn="l">
              <a:lnSpc>
                <a:spcPct val="80000"/>
              </a:lnSpc>
              <a:spcBef>
                <a:spcPts val="1000"/>
              </a:spcBef>
              <a:spcAft>
                <a:spcPts val="0"/>
              </a:spcAft>
              <a:buClr>
                <a:schemeClr val="dk1"/>
              </a:buClr>
              <a:buSzPts val="2590"/>
              <a:buAutoNum type="arabicParenR"/>
            </a:pPr>
            <a:r>
              <a:rPr lang="en-US" sz="2590"/>
              <a:t>II-2 and IV-3: X</a:t>
            </a:r>
            <a:r>
              <a:rPr baseline="30000" lang="en-US" sz="2590"/>
              <a:t>n</a:t>
            </a:r>
            <a:r>
              <a:rPr lang="en-US" sz="2590"/>
              <a:t>Y since the disease is X linked and in this case the phenotype of males reveals their genotype since the only allele they has will be expressed which is normal. </a:t>
            </a:r>
            <a:endParaRPr/>
          </a:p>
          <a:p>
            <a:pPr indent="0" lvl="0" marL="0" rtl="0" algn="l">
              <a:lnSpc>
                <a:spcPct val="80000"/>
              </a:lnSpc>
              <a:spcBef>
                <a:spcPts val="1000"/>
              </a:spcBef>
              <a:spcAft>
                <a:spcPts val="0"/>
              </a:spcAft>
              <a:buClr>
                <a:schemeClr val="dk1"/>
              </a:buClr>
              <a:buSzPts val="2590"/>
              <a:buNone/>
            </a:pPr>
            <a:r>
              <a:rPr lang="en-US" sz="2590"/>
              <a:t>      I-1 and III-1: X</a:t>
            </a:r>
            <a:r>
              <a:rPr baseline="30000" lang="en-US" sz="2590"/>
              <a:t>D</a:t>
            </a:r>
            <a:r>
              <a:rPr lang="en-US" sz="2590"/>
              <a:t>Y same justification above.</a:t>
            </a:r>
            <a:endParaRPr/>
          </a:p>
          <a:p>
            <a:pPr indent="0" lvl="0" marL="0" rtl="0" algn="l">
              <a:lnSpc>
                <a:spcPct val="80000"/>
              </a:lnSpc>
              <a:spcBef>
                <a:spcPts val="1000"/>
              </a:spcBef>
              <a:spcAft>
                <a:spcPts val="0"/>
              </a:spcAft>
              <a:buClr>
                <a:schemeClr val="dk1"/>
              </a:buClr>
              <a:buSzPts val="2590"/>
              <a:buNone/>
            </a:pPr>
            <a:r>
              <a:rPr lang="en-US" sz="2590"/>
              <a:t>      I-2 and III-2: X</a:t>
            </a:r>
            <a:r>
              <a:rPr baseline="30000" lang="en-US" sz="2590"/>
              <a:t>n</a:t>
            </a:r>
            <a:r>
              <a:rPr lang="en-US" sz="2590"/>
              <a:t>X</a:t>
            </a:r>
            <a:r>
              <a:rPr baseline="30000" lang="en-US" sz="2590"/>
              <a:t>n </a:t>
            </a:r>
            <a:r>
              <a:rPr lang="en-US" sz="2590"/>
              <a:t>because they are healthy females and normal allele is recessive so it must be homozygous to be expressed.</a:t>
            </a:r>
            <a:endParaRPr/>
          </a:p>
          <a:p>
            <a:pPr indent="0" lvl="0" marL="0" rtl="0" algn="l">
              <a:lnSpc>
                <a:spcPct val="80000"/>
              </a:lnSpc>
              <a:spcBef>
                <a:spcPts val="1000"/>
              </a:spcBef>
              <a:spcAft>
                <a:spcPts val="0"/>
              </a:spcAft>
              <a:buClr>
                <a:schemeClr val="dk1"/>
              </a:buClr>
              <a:buSzPts val="2590"/>
              <a:buNone/>
            </a:pPr>
            <a:r>
              <a:rPr lang="en-US" sz="2590"/>
              <a:t>      II-1, IV-1, IV-2 (X</a:t>
            </a:r>
            <a:r>
              <a:rPr baseline="30000" lang="en-US" sz="2590"/>
              <a:t>D</a:t>
            </a:r>
            <a:r>
              <a:rPr lang="en-US" sz="2590"/>
              <a:t>X</a:t>
            </a:r>
            <a:r>
              <a:rPr baseline="30000" lang="en-US" sz="2590"/>
              <a:t>n</a:t>
            </a:r>
            <a:r>
              <a:rPr lang="en-US" sz="2590"/>
              <a:t>) because they are affected so the have D allele but since their mothers are healthy so they must inherit the n allele from her so they should be heterozygous.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5"/>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t>Dominant mode of transmission</a:t>
            </a:r>
            <a:endParaRPr/>
          </a:p>
        </p:txBody>
      </p:sp>
      <p:sp>
        <p:nvSpPr>
          <p:cNvPr id="199" name="Google Shape;199;p5"/>
          <p:cNvSpPr txBox="1"/>
          <p:nvPr/>
        </p:nvSpPr>
        <p:spPr>
          <a:xfrm>
            <a:off x="1752600" y="1634054"/>
            <a:ext cx="21082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Deny X</a:t>
            </a:r>
            <a:endParaRPr/>
          </a:p>
        </p:txBody>
      </p:sp>
      <p:sp>
        <p:nvSpPr>
          <p:cNvPr id="200" name="Google Shape;200;p5"/>
          <p:cNvSpPr txBox="1"/>
          <p:nvPr/>
        </p:nvSpPr>
        <p:spPr>
          <a:xfrm>
            <a:off x="4775200" y="1634054"/>
            <a:ext cx="21082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Deny Y</a:t>
            </a:r>
            <a:endParaRPr/>
          </a:p>
        </p:txBody>
      </p:sp>
      <p:sp>
        <p:nvSpPr>
          <p:cNvPr id="201" name="Google Shape;201;p5"/>
          <p:cNvSpPr txBox="1"/>
          <p:nvPr/>
        </p:nvSpPr>
        <p:spPr>
          <a:xfrm>
            <a:off x="7956550" y="1634054"/>
            <a:ext cx="285115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Deny homologous X and Y</a:t>
            </a:r>
            <a:endParaRPr/>
          </a:p>
        </p:txBody>
      </p:sp>
      <p:grpSp>
        <p:nvGrpSpPr>
          <p:cNvPr id="202" name="Google Shape;202;p5"/>
          <p:cNvGrpSpPr/>
          <p:nvPr/>
        </p:nvGrpSpPr>
        <p:grpSpPr>
          <a:xfrm>
            <a:off x="1219151" y="4259210"/>
            <a:ext cx="2000509" cy="1337430"/>
            <a:chOff x="1176600" y="4316852"/>
            <a:chExt cx="2458900" cy="1614351"/>
          </a:xfrm>
        </p:grpSpPr>
        <p:cxnSp>
          <p:nvCxnSpPr>
            <p:cNvPr id="203" name="Google Shape;203;p5"/>
            <p:cNvCxnSpPr/>
            <p:nvPr/>
          </p:nvCxnSpPr>
          <p:spPr>
            <a:xfrm>
              <a:off x="1752600" y="4622853"/>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204" name="Google Shape;204;p5"/>
            <p:cNvCxnSpPr/>
            <p:nvPr/>
          </p:nvCxnSpPr>
          <p:spPr>
            <a:xfrm>
              <a:off x="2260600" y="4622853"/>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205" name="Google Shape;205;p5"/>
            <p:cNvCxnSpPr/>
            <p:nvPr/>
          </p:nvCxnSpPr>
          <p:spPr>
            <a:xfrm>
              <a:off x="1371600" y="5003853"/>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206" name="Google Shape;206;p5"/>
            <p:cNvCxnSpPr/>
            <p:nvPr/>
          </p:nvCxnSpPr>
          <p:spPr>
            <a:xfrm>
              <a:off x="1371600" y="5003853"/>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207" name="Google Shape;207;p5"/>
            <p:cNvCxnSpPr/>
            <p:nvPr/>
          </p:nvCxnSpPr>
          <p:spPr>
            <a:xfrm>
              <a:off x="2266950" y="5010203"/>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208" name="Google Shape;208;p5"/>
            <p:cNvCxnSpPr/>
            <p:nvPr/>
          </p:nvCxnSpPr>
          <p:spPr>
            <a:xfrm>
              <a:off x="3365500" y="5003853"/>
              <a:ext cx="6350" cy="381000"/>
            </a:xfrm>
            <a:prstGeom prst="straightConnector1">
              <a:avLst/>
            </a:prstGeom>
            <a:noFill/>
            <a:ln cap="flat" cmpd="sng" w="9525">
              <a:solidFill>
                <a:schemeClr val="dk1"/>
              </a:solidFill>
              <a:prstDash val="solid"/>
              <a:miter lim="800000"/>
              <a:headEnd len="sm" w="sm" type="none"/>
              <a:tailEnd len="sm" w="sm" type="none"/>
            </a:ln>
          </p:spPr>
        </p:cxnSp>
        <p:sp>
          <p:nvSpPr>
            <p:cNvPr id="209" name="Google Shape;209;p5"/>
            <p:cNvSpPr/>
            <p:nvPr/>
          </p:nvSpPr>
          <p:spPr>
            <a:xfrm>
              <a:off x="1176600" y="4316852"/>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210" name="Google Shape;210;p5"/>
            <p:cNvSpPr/>
            <p:nvPr/>
          </p:nvSpPr>
          <p:spPr>
            <a:xfrm>
              <a:off x="3095500" y="5391203"/>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grpSp>
        <p:nvGrpSpPr>
          <p:cNvPr id="211" name="Google Shape;211;p5"/>
          <p:cNvGrpSpPr/>
          <p:nvPr/>
        </p:nvGrpSpPr>
        <p:grpSpPr>
          <a:xfrm>
            <a:off x="4439581" y="2461004"/>
            <a:ext cx="1554825" cy="1083329"/>
            <a:chOff x="1235538" y="1454023"/>
            <a:chExt cx="1911093" cy="1307637"/>
          </a:xfrm>
        </p:grpSpPr>
        <p:sp>
          <p:nvSpPr>
            <p:cNvPr id="212" name="Google Shape;212;p5"/>
            <p:cNvSpPr/>
            <p:nvPr/>
          </p:nvSpPr>
          <p:spPr>
            <a:xfrm>
              <a:off x="2570631" y="1454023"/>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213" name="Google Shape;213;p5"/>
            <p:cNvSpPr/>
            <p:nvPr/>
          </p:nvSpPr>
          <p:spPr>
            <a:xfrm>
              <a:off x="1235538" y="1472023"/>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214" name="Google Shape;214;p5"/>
            <p:cNvSpPr/>
            <p:nvPr/>
          </p:nvSpPr>
          <p:spPr>
            <a:xfrm>
              <a:off x="1939444" y="2221660"/>
              <a:ext cx="540000" cy="540000"/>
            </a:xfrm>
            <a:prstGeom prst="rect">
              <a:avLst/>
            </a:prstGeom>
            <a:solidFill>
              <a:srgbClr val="F2F2F2"/>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215" name="Google Shape;215;p5"/>
            <p:cNvCxnSpPr>
              <a:stCxn id="213" idx="3"/>
              <a:endCxn id="212" idx="2"/>
            </p:cNvCxnSpPr>
            <p:nvPr/>
          </p:nvCxnSpPr>
          <p:spPr>
            <a:xfrm>
              <a:off x="1775538" y="1742023"/>
              <a:ext cx="795000" cy="0"/>
            </a:xfrm>
            <a:prstGeom prst="straightConnector1">
              <a:avLst/>
            </a:prstGeom>
            <a:noFill/>
            <a:ln cap="flat" cmpd="sng" w="9525">
              <a:solidFill>
                <a:schemeClr val="dk1"/>
              </a:solidFill>
              <a:prstDash val="solid"/>
              <a:miter lim="800000"/>
              <a:headEnd len="sm" w="sm" type="none"/>
              <a:tailEnd len="sm" w="sm" type="none"/>
            </a:ln>
          </p:spPr>
        </p:cxnSp>
        <p:cxnSp>
          <p:nvCxnSpPr>
            <p:cNvPr id="216" name="Google Shape;216;p5"/>
            <p:cNvCxnSpPr>
              <a:endCxn id="214" idx="0"/>
            </p:cNvCxnSpPr>
            <p:nvPr/>
          </p:nvCxnSpPr>
          <p:spPr>
            <a:xfrm>
              <a:off x="2209444" y="1741960"/>
              <a:ext cx="0" cy="479700"/>
            </a:xfrm>
            <a:prstGeom prst="straightConnector1">
              <a:avLst/>
            </a:prstGeom>
            <a:noFill/>
            <a:ln cap="flat" cmpd="sng" w="9525">
              <a:solidFill>
                <a:schemeClr val="dk1"/>
              </a:solidFill>
              <a:prstDash val="solid"/>
              <a:miter lim="800000"/>
              <a:headEnd len="sm" w="sm" type="none"/>
              <a:tailEnd len="sm" w="sm" type="none"/>
            </a:ln>
          </p:spPr>
        </p:cxnSp>
      </p:grpSp>
      <p:grpSp>
        <p:nvGrpSpPr>
          <p:cNvPr id="217" name="Google Shape;217;p5"/>
          <p:cNvGrpSpPr/>
          <p:nvPr/>
        </p:nvGrpSpPr>
        <p:grpSpPr>
          <a:xfrm>
            <a:off x="4439581" y="4191473"/>
            <a:ext cx="1554825" cy="1055591"/>
            <a:chOff x="1235538" y="1454023"/>
            <a:chExt cx="1911093" cy="1274156"/>
          </a:xfrm>
        </p:grpSpPr>
        <p:sp>
          <p:nvSpPr>
            <p:cNvPr id="218" name="Google Shape;218;p5"/>
            <p:cNvSpPr/>
            <p:nvPr/>
          </p:nvSpPr>
          <p:spPr>
            <a:xfrm>
              <a:off x="2570631" y="1454023"/>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219" name="Google Shape;219;p5"/>
            <p:cNvSpPr/>
            <p:nvPr/>
          </p:nvSpPr>
          <p:spPr>
            <a:xfrm>
              <a:off x="1235538" y="1472023"/>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220" name="Google Shape;220;p5"/>
            <p:cNvSpPr/>
            <p:nvPr/>
          </p:nvSpPr>
          <p:spPr>
            <a:xfrm>
              <a:off x="1921663" y="2221660"/>
              <a:ext cx="540000" cy="506519"/>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221" name="Google Shape;221;p5"/>
            <p:cNvCxnSpPr>
              <a:stCxn id="219" idx="3"/>
              <a:endCxn id="218" idx="2"/>
            </p:cNvCxnSpPr>
            <p:nvPr/>
          </p:nvCxnSpPr>
          <p:spPr>
            <a:xfrm>
              <a:off x="1775538" y="1742023"/>
              <a:ext cx="795000" cy="0"/>
            </a:xfrm>
            <a:prstGeom prst="straightConnector1">
              <a:avLst/>
            </a:prstGeom>
            <a:noFill/>
            <a:ln cap="flat" cmpd="sng" w="9525">
              <a:solidFill>
                <a:schemeClr val="dk1"/>
              </a:solidFill>
              <a:prstDash val="solid"/>
              <a:miter lim="800000"/>
              <a:headEnd len="sm" w="sm" type="none"/>
              <a:tailEnd len="sm" w="sm" type="none"/>
            </a:ln>
          </p:spPr>
        </p:cxnSp>
        <p:cxnSp>
          <p:nvCxnSpPr>
            <p:cNvPr id="222" name="Google Shape;222;p5"/>
            <p:cNvCxnSpPr>
              <a:endCxn id="220" idx="0"/>
            </p:cNvCxnSpPr>
            <p:nvPr/>
          </p:nvCxnSpPr>
          <p:spPr>
            <a:xfrm flipH="1">
              <a:off x="2191663" y="1741960"/>
              <a:ext cx="2100" cy="479700"/>
            </a:xfrm>
            <a:prstGeom prst="straightConnector1">
              <a:avLst/>
            </a:prstGeom>
            <a:noFill/>
            <a:ln cap="flat" cmpd="sng" w="9525">
              <a:solidFill>
                <a:schemeClr val="dk1"/>
              </a:solidFill>
              <a:prstDash val="solid"/>
              <a:miter lim="800000"/>
              <a:headEnd len="sm" w="sm" type="none"/>
              <a:tailEnd len="sm" w="sm" type="none"/>
            </a:ln>
          </p:spPr>
        </p:cxnSp>
      </p:grpSp>
      <p:grpSp>
        <p:nvGrpSpPr>
          <p:cNvPr id="223" name="Google Shape;223;p5"/>
          <p:cNvGrpSpPr/>
          <p:nvPr/>
        </p:nvGrpSpPr>
        <p:grpSpPr>
          <a:xfrm>
            <a:off x="1187200" y="2594457"/>
            <a:ext cx="1746388" cy="1332167"/>
            <a:chOff x="1187200" y="2594451"/>
            <a:chExt cx="1746388" cy="1332167"/>
          </a:xfrm>
        </p:grpSpPr>
        <p:grpSp>
          <p:nvGrpSpPr>
            <p:cNvPr id="224" name="Google Shape;224;p5"/>
            <p:cNvGrpSpPr/>
            <p:nvPr/>
          </p:nvGrpSpPr>
          <p:grpSpPr>
            <a:xfrm>
              <a:off x="1187200" y="2594451"/>
              <a:ext cx="1746388" cy="1332167"/>
              <a:chOff x="1187200" y="2318619"/>
              <a:chExt cx="2146550" cy="1607999"/>
            </a:xfrm>
          </p:grpSpPr>
          <p:cxnSp>
            <p:nvCxnSpPr>
              <p:cNvPr id="225" name="Google Shape;225;p5"/>
              <p:cNvCxnSpPr/>
              <p:nvPr/>
            </p:nvCxnSpPr>
            <p:spPr>
              <a:xfrm>
                <a:off x="1720850" y="2588619"/>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226" name="Google Shape;226;p5"/>
              <p:cNvCxnSpPr/>
              <p:nvPr/>
            </p:nvCxnSpPr>
            <p:spPr>
              <a:xfrm>
                <a:off x="2215840" y="2591795"/>
                <a:ext cx="2979" cy="381000"/>
              </a:xfrm>
              <a:prstGeom prst="straightConnector1">
                <a:avLst/>
              </a:prstGeom>
              <a:noFill/>
              <a:ln cap="flat" cmpd="sng" w="9525">
                <a:solidFill>
                  <a:schemeClr val="dk1"/>
                </a:solidFill>
                <a:prstDash val="solid"/>
                <a:miter lim="800000"/>
                <a:headEnd len="sm" w="sm" type="none"/>
                <a:tailEnd len="sm" w="sm" type="none"/>
              </a:ln>
            </p:spPr>
          </p:cxnSp>
          <p:cxnSp>
            <p:nvCxnSpPr>
              <p:cNvPr id="227" name="Google Shape;227;p5"/>
              <p:cNvCxnSpPr/>
              <p:nvPr/>
            </p:nvCxnSpPr>
            <p:spPr>
              <a:xfrm>
                <a:off x="1339850" y="2969619"/>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228" name="Google Shape;228;p5"/>
              <p:cNvCxnSpPr/>
              <p:nvPr/>
            </p:nvCxnSpPr>
            <p:spPr>
              <a:xfrm>
                <a:off x="2219590" y="2975969"/>
                <a:ext cx="6350" cy="381000"/>
              </a:xfrm>
              <a:prstGeom prst="straightConnector1">
                <a:avLst/>
              </a:prstGeom>
              <a:noFill/>
              <a:ln cap="flat" cmpd="sng" w="9525">
                <a:solidFill>
                  <a:schemeClr val="dk1"/>
                </a:solidFill>
                <a:prstDash val="solid"/>
                <a:miter lim="800000"/>
                <a:headEnd len="sm" w="sm" type="none"/>
                <a:tailEnd len="sm" w="sm" type="none"/>
              </a:ln>
            </p:spPr>
          </p:cxnSp>
          <p:sp>
            <p:nvSpPr>
              <p:cNvPr id="229" name="Google Shape;229;p5"/>
              <p:cNvSpPr/>
              <p:nvPr/>
            </p:nvSpPr>
            <p:spPr>
              <a:xfrm>
                <a:off x="1939525" y="3350618"/>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230" name="Google Shape;230;p5"/>
              <p:cNvSpPr/>
              <p:nvPr/>
            </p:nvSpPr>
            <p:spPr>
              <a:xfrm>
                <a:off x="1187200" y="2318619"/>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cxnSp>
          <p:nvCxnSpPr>
            <p:cNvPr id="231" name="Google Shape;231;p5"/>
            <p:cNvCxnSpPr/>
            <p:nvPr/>
          </p:nvCxnSpPr>
          <p:spPr>
            <a:xfrm>
              <a:off x="1316198" y="3133725"/>
              <a:ext cx="0" cy="314325"/>
            </a:xfrm>
            <a:prstGeom prst="straightConnector1">
              <a:avLst/>
            </a:prstGeom>
            <a:noFill/>
            <a:ln cap="flat" cmpd="sng" w="9525">
              <a:solidFill>
                <a:schemeClr val="dk1"/>
              </a:solidFill>
              <a:prstDash val="solid"/>
              <a:miter lim="800000"/>
              <a:headEnd len="sm" w="sm" type="none"/>
              <a:tailEnd len="sm" w="sm" type="none"/>
            </a:ln>
          </p:spPr>
        </p:cxnSp>
        <p:cxnSp>
          <p:nvCxnSpPr>
            <p:cNvPr id="232" name="Google Shape;232;p5"/>
            <p:cNvCxnSpPr/>
            <p:nvPr/>
          </p:nvCxnSpPr>
          <p:spPr>
            <a:xfrm>
              <a:off x="2933588" y="3140360"/>
              <a:ext cx="0" cy="314325"/>
            </a:xfrm>
            <a:prstGeom prst="straightConnector1">
              <a:avLst/>
            </a:prstGeom>
            <a:noFill/>
            <a:ln cap="flat" cmpd="sng" w="9525">
              <a:solidFill>
                <a:schemeClr val="dk1"/>
              </a:solidFill>
              <a:prstDash val="solid"/>
              <a:miter lim="800000"/>
              <a:headEnd len="sm" w="sm" type="none"/>
              <a:tailEnd len="sm" w="sm" type="none"/>
            </a:ln>
          </p:spPr>
        </p:cxnSp>
      </p:grpSp>
      <p:grpSp>
        <p:nvGrpSpPr>
          <p:cNvPr id="233" name="Google Shape;233;p5"/>
          <p:cNvGrpSpPr/>
          <p:nvPr/>
        </p:nvGrpSpPr>
        <p:grpSpPr>
          <a:xfrm>
            <a:off x="4879384" y="5747327"/>
            <a:ext cx="646871" cy="816993"/>
            <a:chOff x="4879378" y="5747321"/>
            <a:chExt cx="646871" cy="816993"/>
          </a:xfrm>
        </p:grpSpPr>
        <p:grpSp>
          <p:nvGrpSpPr>
            <p:cNvPr id="234" name="Google Shape;234;p5"/>
            <p:cNvGrpSpPr/>
            <p:nvPr/>
          </p:nvGrpSpPr>
          <p:grpSpPr>
            <a:xfrm>
              <a:off x="4879378" y="5747321"/>
              <a:ext cx="646871" cy="587826"/>
              <a:chOff x="1775538" y="1742023"/>
              <a:chExt cx="795093" cy="709538"/>
            </a:xfrm>
          </p:grpSpPr>
          <p:cxnSp>
            <p:nvCxnSpPr>
              <p:cNvPr id="235" name="Google Shape;235;p5"/>
              <p:cNvCxnSpPr/>
              <p:nvPr/>
            </p:nvCxnSpPr>
            <p:spPr>
              <a:xfrm>
                <a:off x="1775538" y="1742023"/>
                <a:ext cx="795093" cy="0"/>
              </a:xfrm>
              <a:prstGeom prst="straightConnector1">
                <a:avLst/>
              </a:prstGeom>
              <a:noFill/>
              <a:ln cap="flat" cmpd="sng" w="9525">
                <a:solidFill>
                  <a:schemeClr val="dk1"/>
                </a:solidFill>
                <a:prstDash val="solid"/>
                <a:miter lim="800000"/>
                <a:headEnd len="sm" w="sm" type="none"/>
                <a:tailEnd len="sm" w="sm" type="none"/>
              </a:ln>
            </p:spPr>
          </p:cxnSp>
          <p:cxnSp>
            <p:nvCxnSpPr>
              <p:cNvPr id="236" name="Google Shape;236;p5"/>
              <p:cNvCxnSpPr/>
              <p:nvPr/>
            </p:nvCxnSpPr>
            <p:spPr>
              <a:xfrm flipH="1">
                <a:off x="2191663" y="1742023"/>
                <a:ext cx="1956" cy="709538"/>
              </a:xfrm>
              <a:prstGeom prst="straightConnector1">
                <a:avLst/>
              </a:prstGeom>
              <a:noFill/>
              <a:ln cap="flat" cmpd="sng" w="9525">
                <a:solidFill>
                  <a:schemeClr val="dk1"/>
                </a:solidFill>
                <a:prstDash val="solid"/>
                <a:miter lim="800000"/>
                <a:headEnd len="sm" w="sm" type="none"/>
                <a:tailEnd len="sm" w="sm" type="none"/>
              </a:ln>
            </p:spPr>
          </p:cxnSp>
        </p:grpSp>
        <p:sp>
          <p:nvSpPr>
            <p:cNvPr id="237" name="Google Shape;237;p5"/>
            <p:cNvSpPr/>
            <p:nvPr/>
          </p:nvSpPr>
          <p:spPr>
            <a:xfrm>
              <a:off x="4997792" y="6087119"/>
              <a:ext cx="468622" cy="477195"/>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grpSp>
        <p:nvGrpSpPr>
          <p:cNvPr id="238" name="Google Shape;238;p5"/>
          <p:cNvGrpSpPr/>
          <p:nvPr/>
        </p:nvGrpSpPr>
        <p:grpSpPr>
          <a:xfrm>
            <a:off x="9061318" y="2375737"/>
            <a:ext cx="1980699" cy="1362232"/>
            <a:chOff x="9061312" y="2375737"/>
            <a:chExt cx="1980699" cy="1362232"/>
          </a:xfrm>
        </p:grpSpPr>
        <p:grpSp>
          <p:nvGrpSpPr>
            <p:cNvPr id="239" name="Google Shape;239;p5"/>
            <p:cNvGrpSpPr/>
            <p:nvPr/>
          </p:nvGrpSpPr>
          <p:grpSpPr>
            <a:xfrm>
              <a:off x="9061312" y="2375737"/>
              <a:ext cx="1746388" cy="1332167"/>
              <a:chOff x="1187200" y="2594451"/>
              <a:chExt cx="1746388" cy="1332167"/>
            </a:xfrm>
          </p:grpSpPr>
          <p:grpSp>
            <p:nvGrpSpPr>
              <p:cNvPr id="240" name="Google Shape;240;p5"/>
              <p:cNvGrpSpPr/>
              <p:nvPr/>
            </p:nvGrpSpPr>
            <p:grpSpPr>
              <a:xfrm>
                <a:off x="1187200" y="2594451"/>
                <a:ext cx="1746388" cy="1332167"/>
                <a:chOff x="1187200" y="2318619"/>
                <a:chExt cx="2146550" cy="1607999"/>
              </a:xfrm>
            </p:grpSpPr>
            <p:cxnSp>
              <p:nvCxnSpPr>
                <p:cNvPr id="241" name="Google Shape;241;p5"/>
                <p:cNvCxnSpPr/>
                <p:nvPr/>
              </p:nvCxnSpPr>
              <p:spPr>
                <a:xfrm>
                  <a:off x="1720850" y="2588619"/>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242" name="Google Shape;242;p5"/>
                <p:cNvCxnSpPr/>
                <p:nvPr/>
              </p:nvCxnSpPr>
              <p:spPr>
                <a:xfrm>
                  <a:off x="2228850" y="2588619"/>
                  <a:ext cx="6350" cy="381000"/>
                </a:xfrm>
                <a:prstGeom prst="straightConnector1">
                  <a:avLst/>
                </a:prstGeom>
                <a:noFill/>
                <a:ln cap="flat" cmpd="sng" w="9525">
                  <a:solidFill>
                    <a:schemeClr val="dk1"/>
                  </a:solidFill>
                  <a:prstDash val="solid"/>
                  <a:miter lim="800000"/>
                  <a:headEnd len="sm" w="sm" type="none"/>
                  <a:tailEnd len="sm" w="sm" type="none"/>
                </a:ln>
              </p:spPr>
            </p:cxnSp>
            <p:cxnSp>
              <p:nvCxnSpPr>
                <p:cNvPr id="243" name="Google Shape;243;p5"/>
                <p:cNvCxnSpPr/>
                <p:nvPr/>
              </p:nvCxnSpPr>
              <p:spPr>
                <a:xfrm>
                  <a:off x="1339850" y="2969619"/>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244" name="Google Shape;244;p5"/>
                <p:cNvCxnSpPr/>
                <p:nvPr/>
              </p:nvCxnSpPr>
              <p:spPr>
                <a:xfrm>
                  <a:off x="2235200" y="2975969"/>
                  <a:ext cx="6350" cy="381000"/>
                </a:xfrm>
                <a:prstGeom prst="straightConnector1">
                  <a:avLst/>
                </a:prstGeom>
                <a:noFill/>
                <a:ln cap="flat" cmpd="sng" w="9525">
                  <a:solidFill>
                    <a:schemeClr val="dk1"/>
                  </a:solidFill>
                  <a:prstDash val="solid"/>
                  <a:miter lim="800000"/>
                  <a:headEnd len="sm" w="sm" type="none"/>
                  <a:tailEnd len="sm" w="sm" type="none"/>
                </a:ln>
              </p:spPr>
            </p:cxnSp>
            <p:sp>
              <p:nvSpPr>
                <p:cNvPr id="245" name="Google Shape;245;p5"/>
                <p:cNvSpPr/>
                <p:nvPr/>
              </p:nvSpPr>
              <p:spPr>
                <a:xfrm>
                  <a:off x="1939525" y="3350618"/>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246" name="Google Shape;246;p5"/>
                <p:cNvSpPr/>
                <p:nvPr/>
              </p:nvSpPr>
              <p:spPr>
                <a:xfrm>
                  <a:off x="1187200" y="2318619"/>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cxnSp>
            <p:nvCxnSpPr>
              <p:cNvPr id="247" name="Google Shape;247;p5"/>
              <p:cNvCxnSpPr/>
              <p:nvPr/>
            </p:nvCxnSpPr>
            <p:spPr>
              <a:xfrm>
                <a:off x="1316198" y="3133725"/>
                <a:ext cx="0" cy="314325"/>
              </a:xfrm>
              <a:prstGeom prst="straightConnector1">
                <a:avLst/>
              </a:prstGeom>
              <a:noFill/>
              <a:ln cap="flat" cmpd="sng" w="9525">
                <a:solidFill>
                  <a:schemeClr val="dk1"/>
                </a:solidFill>
                <a:prstDash val="solid"/>
                <a:miter lim="800000"/>
                <a:headEnd len="sm" w="sm" type="none"/>
                <a:tailEnd len="sm" w="sm" type="none"/>
              </a:ln>
            </p:spPr>
          </p:cxnSp>
          <p:cxnSp>
            <p:nvCxnSpPr>
              <p:cNvPr id="248" name="Google Shape;248;p5"/>
              <p:cNvCxnSpPr/>
              <p:nvPr/>
            </p:nvCxnSpPr>
            <p:spPr>
              <a:xfrm>
                <a:off x="2933588" y="3140360"/>
                <a:ext cx="0" cy="314325"/>
              </a:xfrm>
              <a:prstGeom prst="straightConnector1">
                <a:avLst/>
              </a:prstGeom>
              <a:noFill/>
              <a:ln cap="flat" cmpd="sng" w="9525">
                <a:solidFill>
                  <a:schemeClr val="dk1"/>
                </a:solidFill>
                <a:prstDash val="solid"/>
                <a:miter lim="800000"/>
                <a:headEnd len="sm" w="sm" type="none"/>
                <a:tailEnd len="sm" w="sm" type="none"/>
              </a:ln>
            </p:spPr>
          </p:cxnSp>
        </p:grpSp>
        <p:sp>
          <p:nvSpPr>
            <p:cNvPr id="249" name="Google Shape;249;p5"/>
            <p:cNvSpPr/>
            <p:nvPr/>
          </p:nvSpPr>
          <p:spPr>
            <a:xfrm>
              <a:off x="10573389" y="3260775"/>
              <a:ext cx="468622" cy="477194"/>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grpSp>
        <p:nvGrpSpPr>
          <p:cNvPr id="250" name="Google Shape;250;p5"/>
          <p:cNvGrpSpPr/>
          <p:nvPr/>
        </p:nvGrpSpPr>
        <p:grpSpPr>
          <a:xfrm>
            <a:off x="7674836" y="4050030"/>
            <a:ext cx="3950802" cy="2455922"/>
            <a:chOff x="7363310" y="3911035"/>
            <a:chExt cx="3950802" cy="2455922"/>
          </a:xfrm>
        </p:grpSpPr>
        <p:cxnSp>
          <p:nvCxnSpPr>
            <p:cNvPr id="251" name="Google Shape;251;p5"/>
            <p:cNvCxnSpPr/>
            <p:nvPr/>
          </p:nvCxnSpPr>
          <p:spPr>
            <a:xfrm>
              <a:off x="9466902" y="4151131"/>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252" name="Google Shape;252;p5"/>
            <p:cNvCxnSpPr/>
            <p:nvPr/>
          </p:nvCxnSpPr>
          <p:spPr>
            <a:xfrm>
              <a:off x="9973314" y="4151131"/>
              <a:ext cx="0" cy="371475"/>
            </a:xfrm>
            <a:prstGeom prst="straightConnector1">
              <a:avLst/>
            </a:prstGeom>
            <a:noFill/>
            <a:ln cap="flat" cmpd="sng" w="9525">
              <a:solidFill>
                <a:schemeClr val="dk1"/>
              </a:solidFill>
              <a:prstDash val="solid"/>
              <a:miter lim="800000"/>
              <a:headEnd len="sm" w="sm" type="none"/>
              <a:tailEnd len="sm" w="sm" type="none"/>
            </a:ln>
          </p:spPr>
        </p:cxnSp>
        <p:cxnSp>
          <p:nvCxnSpPr>
            <p:cNvPr id="253" name="Google Shape;253;p5"/>
            <p:cNvCxnSpPr/>
            <p:nvPr/>
          </p:nvCxnSpPr>
          <p:spPr>
            <a:xfrm>
              <a:off x="9085902" y="4532131"/>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254" name="Google Shape;254;p5"/>
            <p:cNvCxnSpPr/>
            <p:nvPr/>
          </p:nvCxnSpPr>
          <p:spPr>
            <a:xfrm>
              <a:off x="9085902" y="4532131"/>
              <a:ext cx="0" cy="434999"/>
            </a:xfrm>
            <a:prstGeom prst="straightConnector1">
              <a:avLst/>
            </a:prstGeom>
            <a:noFill/>
            <a:ln cap="flat" cmpd="sng" w="9525">
              <a:solidFill>
                <a:schemeClr val="dk1"/>
              </a:solidFill>
              <a:prstDash val="solid"/>
              <a:miter lim="800000"/>
              <a:headEnd len="sm" w="sm" type="none"/>
              <a:tailEnd len="sm" w="sm" type="none"/>
            </a:ln>
          </p:spPr>
        </p:cxnSp>
        <p:cxnSp>
          <p:nvCxnSpPr>
            <p:cNvPr id="255" name="Google Shape;255;p5"/>
            <p:cNvCxnSpPr/>
            <p:nvPr/>
          </p:nvCxnSpPr>
          <p:spPr>
            <a:xfrm>
              <a:off x="9973314" y="4532131"/>
              <a:ext cx="1588" cy="432000"/>
            </a:xfrm>
            <a:prstGeom prst="straightConnector1">
              <a:avLst/>
            </a:prstGeom>
            <a:noFill/>
            <a:ln cap="flat" cmpd="sng" w="9525">
              <a:solidFill>
                <a:schemeClr val="dk1"/>
              </a:solidFill>
              <a:prstDash val="solid"/>
              <a:miter lim="800000"/>
              <a:headEnd len="sm" w="sm" type="none"/>
              <a:tailEnd len="sm" w="sm" type="none"/>
            </a:ln>
          </p:spPr>
        </p:cxnSp>
        <p:cxnSp>
          <p:nvCxnSpPr>
            <p:cNvPr id="256" name="Google Shape;256;p5"/>
            <p:cNvCxnSpPr/>
            <p:nvPr/>
          </p:nvCxnSpPr>
          <p:spPr>
            <a:xfrm>
              <a:off x="11079802" y="4522606"/>
              <a:ext cx="0" cy="434999"/>
            </a:xfrm>
            <a:prstGeom prst="straightConnector1">
              <a:avLst/>
            </a:prstGeom>
            <a:noFill/>
            <a:ln cap="flat" cmpd="sng" w="9525">
              <a:solidFill>
                <a:schemeClr val="dk1"/>
              </a:solidFill>
              <a:prstDash val="solid"/>
              <a:miter lim="800000"/>
              <a:headEnd len="sm" w="sm" type="none"/>
              <a:tailEnd len="sm" w="sm" type="none"/>
            </a:ln>
          </p:spPr>
        </p:cxnSp>
        <p:cxnSp>
          <p:nvCxnSpPr>
            <p:cNvPr id="257" name="Google Shape;257;p5"/>
            <p:cNvCxnSpPr/>
            <p:nvPr/>
          </p:nvCxnSpPr>
          <p:spPr>
            <a:xfrm>
              <a:off x="7850827" y="5160780"/>
              <a:ext cx="1016000" cy="0"/>
            </a:xfrm>
            <a:prstGeom prst="straightConnector1">
              <a:avLst/>
            </a:prstGeom>
            <a:noFill/>
            <a:ln cap="flat" cmpd="sng" w="9525">
              <a:solidFill>
                <a:schemeClr val="dk1"/>
              </a:solidFill>
              <a:prstDash val="solid"/>
              <a:miter lim="800000"/>
              <a:headEnd len="sm" w="sm" type="none"/>
              <a:tailEnd len="sm" w="sm" type="none"/>
            </a:ln>
          </p:spPr>
        </p:cxnSp>
        <p:cxnSp>
          <p:nvCxnSpPr>
            <p:cNvPr id="258" name="Google Shape;258;p5"/>
            <p:cNvCxnSpPr/>
            <p:nvPr/>
          </p:nvCxnSpPr>
          <p:spPr>
            <a:xfrm>
              <a:off x="8357239" y="5160780"/>
              <a:ext cx="0" cy="371475"/>
            </a:xfrm>
            <a:prstGeom prst="straightConnector1">
              <a:avLst/>
            </a:prstGeom>
            <a:noFill/>
            <a:ln cap="flat" cmpd="sng" w="9525">
              <a:solidFill>
                <a:schemeClr val="dk1"/>
              </a:solidFill>
              <a:prstDash val="solid"/>
              <a:miter lim="800000"/>
              <a:headEnd len="sm" w="sm" type="none"/>
              <a:tailEnd len="sm" w="sm" type="none"/>
            </a:ln>
          </p:spPr>
        </p:cxnSp>
        <p:cxnSp>
          <p:nvCxnSpPr>
            <p:cNvPr id="259" name="Google Shape;259;p5"/>
            <p:cNvCxnSpPr/>
            <p:nvPr/>
          </p:nvCxnSpPr>
          <p:spPr>
            <a:xfrm>
              <a:off x="7469827" y="5541780"/>
              <a:ext cx="1993900" cy="0"/>
            </a:xfrm>
            <a:prstGeom prst="straightConnector1">
              <a:avLst/>
            </a:prstGeom>
            <a:noFill/>
            <a:ln cap="flat" cmpd="sng" w="9525">
              <a:solidFill>
                <a:schemeClr val="dk1"/>
              </a:solidFill>
              <a:prstDash val="solid"/>
              <a:miter lim="800000"/>
              <a:headEnd len="sm" w="sm" type="none"/>
              <a:tailEnd len="sm" w="sm" type="none"/>
            </a:ln>
          </p:spPr>
        </p:cxnSp>
        <p:cxnSp>
          <p:nvCxnSpPr>
            <p:cNvPr id="260" name="Google Shape;260;p5"/>
            <p:cNvCxnSpPr/>
            <p:nvPr/>
          </p:nvCxnSpPr>
          <p:spPr>
            <a:xfrm>
              <a:off x="7469827" y="5541780"/>
              <a:ext cx="0" cy="434999"/>
            </a:xfrm>
            <a:prstGeom prst="straightConnector1">
              <a:avLst/>
            </a:prstGeom>
            <a:noFill/>
            <a:ln cap="flat" cmpd="sng" w="9525">
              <a:solidFill>
                <a:schemeClr val="dk1"/>
              </a:solidFill>
              <a:prstDash val="solid"/>
              <a:miter lim="800000"/>
              <a:headEnd len="sm" w="sm" type="none"/>
              <a:tailEnd len="sm" w="sm" type="none"/>
            </a:ln>
          </p:spPr>
        </p:cxnSp>
        <p:cxnSp>
          <p:nvCxnSpPr>
            <p:cNvPr id="261" name="Google Shape;261;p5"/>
            <p:cNvCxnSpPr/>
            <p:nvPr/>
          </p:nvCxnSpPr>
          <p:spPr>
            <a:xfrm>
              <a:off x="8357239" y="5541780"/>
              <a:ext cx="1588" cy="432000"/>
            </a:xfrm>
            <a:prstGeom prst="straightConnector1">
              <a:avLst/>
            </a:prstGeom>
            <a:noFill/>
            <a:ln cap="flat" cmpd="sng" w="9525">
              <a:solidFill>
                <a:schemeClr val="dk1"/>
              </a:solidFill>
              <a:prstDash val="solid"/>
              <a:miter lim="800000"/>
              <a:headEnd len="sm" w="sm" type="none"/>
              <a:tailEnd len="sm" w="sm" type="none"/>
            </a:ln>
          </p:spPr>
        </p:cxnSp>
        <p:cxnSp>
          <p:nvCxnSpPr>
            <p:cNvPr id="262" name="Google Shape;262;p5"/>
            <p:cNvCxnSpPr/>
            <p:nvPr/>
          </p:nvCxnSpPr>
          <p:spPr>
            <a:xfrm>
              <a:off x="9463727" y="5532255"/>
              <a:ext cx="0" cy="434999"/>
            </a:xfrm>
            <a:prstGeom prst="straightConnector1">
              <a:avLst/>
            </a:prstGeom>
            <a:noFill/>
            <a:ln cap="flat" cmpd="sng" w="9525">
              <a:solidFill>
                <a:schemeClr val="dk1"/>
              </a:solidFill>
              <a:prstDash val="solid"/>
              <a:miter lim="800000"/>
              <a:headEnd len="sm" w="sm" type="none"/>
              <a:tailEnd len="sm" w="sm" type="none"/>
            </a:ln>
          </p:spPr>
        </p:cxnSp>
        <p:sp>
          <p:nvSpPr>
            <p:cNvPr id="263" name="Google Shape;263;p5"/>
            <p:cNvSpPr/>
            <p:nvPr/>
          </p:nvSpPr>
          <p:spPr>
            <a:xfrm>
              <a:off x="9024394" y="3911035"/>
              <a:ext cx="439333" cy="44737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264" name="Google Shape;264;p5"/>
            <p:cNvSpPr/>
            <p:nvPr/>
          </p:nvSpPr>
          <p:spPr>
            <a:xfrm>
              <a:off x="8841645" y="4940292"/>
              <a:ext cx="439333" cy="44737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265" name="Google Shape;265;p5"/>
            <p:cNvSpPr/>
            <p:nvPr/>
          </p:nvSpPr>
          <p:spPr>
            <a:xfrm>
              <a:off x="7363310" y="4905412"/>
              <a:ext cx="468622" cy="477194"/>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266" name="Google Shape;266;p5"/>
            <p:cNvSpPr/>
            <p:nvPr/>
          </p:nvSpPr>
          <p:spPr>
            <a:xfrm>
              <a:off x="8137572" y="5919587"/>
              <a:ext cx="439333" cy="44737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267" name="Google Shape;267;p5"/>
            <p:cNvSpPr/>
            <p:nvPr/>
          </p:nvSpPr>
          <p:spPr>
            <a:xfrm>
              <a:off x="10845491" y="4931745"/>
              <a:ext cx="468622" cy="477194"/>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sp>
        <p:nvSpPr>
          <p:cNvPr id="268" name="Google Shape;268;p5"/>
          <p:cNvSpPr/>
          <p:nvPr/>
        </p:nvSpPr>
        <p:spPr>
          <a:xfrm>
            <a:off x="10791247" y="4051529"/>
            <a:ext cx="468622" cy="477194"/>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7" name="Shape 1177"/>
        <p:cNvGrpSpPr/>
        <p:nvPr/>
      </p:nvGrpSpPr>
      <p:grpSpPr>
        <a:xfrm>
          <a:off x="0" y="0"/>
          <a:ext cx="0" cy="0"/>
          <a:chOff x="0" y="0"/>
          <a:chExt cx="0" cy="0"/>
        </a:xfrm>
      </p:grpSpPr>
      <p:sp>
        <p:nvSpPr>
          <p:cNvPr id="1178" name="Google Shape;1178;p50"/>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t>Document 4: Chromosomal abnormalities</a:t>
            </a:r>
            <a:endParaRPr/>
          </a:p>
        </p:txBody>
      </p:sp>
      <p:grpSp>
        <p:nvGrpSpPr>
          <p:cNvPr id="1179" name="Google Shape;1179;p50"/>
          <p:cNvGrpSpPr/>
          <p:nvPr/>
        </p:nvGrpSpPr>
        <p:grpSpPr>
          <a:xfrm>
            <a:off x="6567055" y="3405809"/>
            <a:ext cx="4031674" cy="2110070"/>
            <a:chOff x="838201" y="2651941"/>
            <a:chExt cx="4031674" cy="2110070"/>
          </a:xfrm>
        </p:grpSpPr>
        <p:sp>
          <p:nvSpPr>
            <p:cNvPr id="1180" name="Google Shape;1180;p50"/>
            <p:cNvSpPr txBox="1"/>
            <p:nvPr/>
          </p:nvSpPr>
          <p:spPr>
            <a:xfrm>
              <a:off x="838202" y="2651941"/>
              <a:ext cx="4031673" cy="523220"/>
            </a:xfrm>
            <a:prstGeom prst="rect">
              <a:avLst/>
            </a:prstGeom>
            <a:noFill/>
            <a:ln cap="flat" cmpd="sng" w="38100">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Structural Abnormalities</a:t>
              </a:r>
              <a:endParaRPr sz="2800">
                <a:solidFill>
                  <a:schemeClr val="dk1"/>
                </a:solidFill>
                <a:latin typeface="Times New Roman"/>
                <a:ea typeface="Times New Roman"/>
                <a:cs typeface="Times New Roman"/>
                <a:sym typeface="Times New Roman"/>
              </a:endParaRPr>
            </a:p>
          </p:txBody>
        </p:sp>
        <p:sp>
          <p:nvSpPr>
            <p:cNvPr id="1181" name="Google Shape;1181;p50"/>
            <p:cNvSpPr txBox="1"/>
            <p:nvPr/>
          </p:nvSpPr>
          <p:spPr>
            <a:xfrm>
              <a:off x="838201" y="3192351"/>
              <a:ext cx="4031673" cy="1569660"/>
            </a:xfrm>
            <a:prstGeom prst="rect">
              <a:avLst/>
            </a:prstGeom>
            <a:noFill/>
            <a:ln cap="flat" cmpd="sng" w="9525">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2400"/>
                <a:buFont typeface="Arial"/>
                <a:buChar char="•"/>
              </a:pPr>
              <a:r>
                <a:rPr lang="en-US" sz="2400">
                  <a:solidFill>
                    <a:schemeClr val="dk1"/>
                  </a:solidFill>
                  <a:latin typeface="Times New Roman"/>
                  <a:ea typeface="Times New Roman"/>
                  <a:cs typeface="Times New Roman"/>
                  <a:sym typeface="Times New Roman"/>
                </a:rPr>
                <a:t>Deletion</a:t>
              </a:r>
              <a:endParaRPr/>
            </a:p>
            <a:p>
              <a:pPr indent="-285750" lvl="0" marL="285750" marR="0" rtl="0" algn="l">
                <a:spcBef>
                  <a:spcPts val="0"/>
                </a:spcBef>
                <a:spcAft>
                  <a:spcPts val="0"/>
                </a:spcAft>
                <a:buClr>
                  <a:schemeClr val="dk1"/>
                </a:buClr>
                <a:buSzPts val="2400"/>
                <a:buFont typeface="Arial"/>
                <a:buChar char="•"/>
              </a:pPr>
              <a:r>
                <a:rPr lang="en-US" sz="2400">
                  <a:solidFill>
                    <a:schemeClr val="dk1"/>
                  </a:solidFill>
                  <a:latin typeface="Times New Roman"/>
                  <a:ea typeface="Times New Roman"/>
                  <a:cs typeface="Times New Roman"/>
                  <a:sym typeface="Times New Roman"/>
                </a:rPr>
                <a:t>Insertion</a:t>
              </a:r>
              <a:endParaRPr/>
            </a:p>
            <a:p>
              <a:pPr indent="-285750" lvl="0" marL="285750" marR="0" rtl="0" algn="l">
                <a:spcBef>
                  <a:spcPts val="0"/>
                </a:spcBef>
                <a:spcAft>
                  <a:spcPts val="0"/>
                </a:spcAft>
                <a:buClr>
                  <a:schemeClr val="dk1"/>
                </a:buClr>
                <a:buSzPts val="2400"/>
                <a:buFont typeface="Arial"/>
                <a:buChar char="•"/>
              </a:pPr>
              <a:r>
                <a:rPr lang="en-US" sz="2400">
                  <a:solidFill>
                    <a:schemeClr val="dk1"/>
                  </a:solidFill>
                  <a:latin typeface="Times New Roman"/>
                  <a:ea typeface="Times New Roman"/>
                  <a:cs typeface="Times New Roman"/>
                  <a:sym typeface="Times New Roman"/>
                </a:rPr>
                <a:t>Inversion</a:t>
              </a:r>
              <a:endParaRPr/>
            </a:p>
            <a:p>
              <a:pPr indent="-285750" lvl="0" marL="285750" marR="0" rtl="0" algn="l">
                <a:spcBef>
                  <a:spcPts val="0"/>
                </a:spcBef>
                <a:spcAft>
                  <a:spcPts val="0"/>
                </a:spcAft>
                <a:buClr>
                  <a:schemeClr val="dk1"/>
                </a:buClr>
                <a:buSzPts val="2400"/>
                <a:buFont typeface="Arial"/>
                <a:buChar char="•"/>
              </a:pPr>
              <a:r>
                <a:rPr lang="en-US" sz="2400">
                  <a:solidFill>
                    <a:schemeClr val="dk1"/>
                  </a:solidFill>
                  <a:latin typeface="Times New Roman"/>
                  <a:ea typeface="Times New Roman"/>
                  <a:cs typeface="Times New Roman"/>
                  <a:sym typeface="Times New Roman"/>
                </a:rPr>
                <a:t>Translocation</a:t>
              </a:r>
              <a:endParaRPr sz="2400">
                <a:solidFill>
                  <a:schemeClr val="dk1"/>
                </a:solidFill>
                <a:latin typeface="Times New Roman"/>
                <a:ea typeface="Times New Roman"/>
                <a:cs typeface="Times New Roman"/>
                <a:sym typeface="Times New Roman"/>
              </a:endParaRPr>
            </a:p>
          </p:txBody>
        </p:sp>
      </p:grpSp>
      <p:sp>
        <p:nvSpPr>
          <p:cNvPr id="1182" name="Google Shape;1182;p50"/>
          <p:cNvSpPr txBox="1"/>
          <p:nvPr/>
        </p:nvSpPr>
        <p:spPr>
          <a:xfrm>
            <a:off x="838201" y="1439446"/>
            <a:ext cx="9483435"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Times New Roman"/>
                <a:ea typeface="Times New Roman"/>
                <a:cs typeface="Times New Roman"/>
                <a:sym typeface="Times New Roman"/>
              </a:rPr>
              <a:t>Definition: </a:t>
            </a:r>
            <a:r>
              <a:rPr lang="en-US" sz="2400">
                <a:solidFill>
                  <a:schemeClr val="dk1"/>
                </a:solidFill>
                <a:latin typeface="Times New Roman"/>
                <a:ea typeface="Times New Roman"/>
                <a:cs typeface="Times New Roman"/>
                <a:sym typeface="Times New Roman"/>
              </a:rPr>
              <a:t>Change in number or structure of chromosomes</a:t>
            </a:r>
            <a:endParaRPr b="1" sz="2400">
              <a:solidFill>
                <a:schemeClr val="dk1"/>
              </a:solidFill>
              <a:latin typeface="Times New Roman"/>
              <a:ea typeface="Times New Roman"/>
              <a:cs typeface="Times New Roman"/>
              <a:sym typeface="Times New Roman"/>
            </a:endParaRPr>
          </a:p>
        </p:txBody>
      </p:sp>
      <p:sp>
        <p:nvSpPr>
          <p:cNvPr id="1183" name="Google Shape;1183;p50"/>
          <p:cNvSpPr txBox="1"/>
          <p:nvPr/>
        </p:nvSpPr>
        <p:spPr>
          <a:xfrm>
            <a:off x="2905991" y="2333070"/>
            <a:ext cx="5396344" cy="584775"/>
          </a:xfrm>
          <a:prstGeom prst="rect">
            <a:avLst/>
          </a:prstGeom>
          <a:noFill/>
          <a:ln cap="flat" cmpd="sng" w="28575">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dk1"/>
                </a:solidFill>
                <a:latin typeface="Times New Roman"/>
                <a:ea typeface="Times New Roman"/>
                <a:cs typeface="Times New Roman"/>
                <a:sym typeface="Times New Roman"/>
              </a:rPr>
              <a:t>Chromosomal Abnormalities</a:t>
            </a:r>
            <a:endParaRPr b="1" sz="3200">
              <a:solidFill>
                <a:schemeClr val="dk1"/>
              </a:solidFill>
              <a:latin typeface="Times New Roman"/>
              <a:ea typeface="Times New Roman"/>
              <a:cs typeface="Times New Roman"/>
              <a:sym typeface="Times New Roman"/>
            </a:endParaRPr>
          </a:p>
        </p:txBody>
      </p:sp>
      <p:cxnSp>
        <p:nvCxnSpPr>
          <p:cNvPr id="1184" name="Google Shape;1184;p50"/>
          <p:cNvCxnSpPr>
            <a:stCxn id="1183" idx="2"/>
            <a:endCxn id="1180" idx="0"/>
          </p:cNvCxnSpPr>
          <p:nvPr/>
        </p:nvCxnSpPr>
        <p:spPr>
          <a:xfrm>
            <a:off x="5604163" y="2917845"/>
            <a:ext cx="2978700" cy="488100"/>
          </a:xfrm>
          <a:prstGeom prst="straightConnector1">
            <a:avLst/>
          </a:prstGeom>
          <a:noFill/>
          <a:ln cap="flat" cmpd="sng" w="28575">
            <a:solidFill>
              <a:schemeClr val="dk1"/>
            </a:solidFill>
            <a:prstDash val="solid"/>
            <a:miter lim="800000"/>
            <a:headEnd len="sm" w="sm" type="none"/>
            <a:tailEnd len="med" w="med" type="triangle"/>
          </a:ln>
        </p:spPr>
      </p:cxnSp>
      <p:cxnSp>
        <p:nvCxnSpPr>
          <p:cNvPr id="1185" name="Google Shape;1185;p50"/>
          <p:cNvCxnSpPr>
            <a:stCxn id="1183" idx="2"/>
          </p:cNvCxnSpPr>
          <p:nvPr/>
        </p:nvCxnSpPr>
        <p:spPr>
          <a:xfrm>
            <a:off x="5604163" y="2917845"/>
            <a:ext cx="2978700" cy="496200"/>
          </a:xfrm>
          <a:prstGeom prst="straightConnector1">
            <a:avLst/>
          </a:prstGeom>
          <a:noFill/>
          <a:ln cap="flat" cmpd="sng" w="28575">
            <a:solidFill>
              <a:schemeClr val="dk1"/>
            </a:solidFill>
            <a:prstDash val="solid"/>
            <a:miter lim="800000"/>
            <a:headEnd len="sm" w="sm" type="none"/>
            <a:tailEnd len="med" w="med" type="triangle"/>
          </a:ln>
        </p:spPr>
      </p:cxnSp>
      <p:grpSp>
        <p:nvGrpSpPr>
          <p:cNvPr id="1186" name="Google Shape;1186;p50"/>
          <p:cNvGrpSpPr/>
          <p:nvPr/>
        </p:nvGrpSpPr>
        <p:grpSpPr>
          <a:xfrm>
            <a:off x="1091043" y="3413941"/>
            <a:ext cx="4031674" cy="2110070"/>
            <a:chOff x="6691745" y="2651941"/>
            <a:chExt cx="4031674" cy="2110070"/>
          </a:xfrm>
        </p:grpSpPr>
        <p:sp>
          <p:nvSpPr>
            <p:cNvPr id="1187" name="Google Shape;1187;p50"/>
            <p:cNvSpPr txBox="1"/>
            <p:nvPr/>
          </p:nvSpPr>
          <p:spPr>
            <a:xfrm>
              <a:off x="6691746" y="2651941"/>
              <a:ext cx="4031673" cy="523220"/>
            </a:xfrm>
            <a:prstGeom prst="rect">
              <a:avLst/>
            </a:prstGeom>
            <a:noFill/>
            <a:ln cap="flat" cmpd="sng" w="38100">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Numerical Abnormalities</a:t>
              </a:r>
              <a:endParaRPr sz="2800">
                <a:solidFill>
                  <a:schemeClr val="dk1"/>
                </a:solidFill>
                <a:latin typeface="Times New Roman"/>
                <a:ea typeface="Times New Roman"/>
                <a:cs typeface="Times New Roman"/>
                <a:sym typeface="Times New Roman"/>
              </a:endParaRPr>
            </a:p>
          </p:txBody>
        </p:sp>
        <p:sp>
          <p:nvSpPr>
            <p:cNvPr id="1188" name="Google Shape;1188;p50"/>
            <p:cNvSpPr txBox="1"/>
            <p:nvPr/>
          </p:nvSpPr>
          <p:spPr>
            <a:xfrm>
              <a:off x="6691745" y="3192351"/>
              <a:ext cx="4031673" cy="1569660"/>
            </a:xfrm>
            <a:prstGeom prst="rect">
              <a:avLst/>
            </a:prstGeom>
            <a:noFill/>
            <a:ln cap="flat" cmpd="sng" w="9525">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2400"/>
                <a:buFont typeface="Arial"/>
                <a:buChar char="•"/>
              </a:pPr>
              <a:r>
                <a:rPr lang="en-US" sz="2400">
                  <a:solidFill>
                    <a:schemeClr val="dk1"/>
                  </a:solidFill>
                  <a:latin typeface="Times New Roman"/>
                  <a:ea typeface="Times New Roman"/>
                  <a:cs typeface="Times New Roman"/>
                  <a:sym typeface="Times New Roman"/>
                </a:rPr>
                <a:t>Trisomy</a:t>
              </a:r>
              <a:endParaRPr/>
            </a:p>
            <a:p>
              <a:pPr indent="-342900" lvl="1" marL="800100" marR="0" rtl="0" algn="l">
                <a:spcBef>
                  <a:spcPts val="0"/>
                </a:spcBef>
                <a:spcAft>
                  <a:spcPts val="0"/>
                </a:spcAft>
                <a:buClr>
                  <a:schemeClr val="dk1"/>
                </a:buClr>
                <a:buSzPts val="2400"/>
                <a:buFont typeface="Times New Roman"/>
                <a:buAutoNum type="arabicPeriod"/>
              </a:pPr>
              <a:r>
                <a:rPr b="0" i="0" lang="en-US" sz="2400" u="none" cap="none" strike="noStrike">
                  <a:solidFill>
                    <a:schemeClr val="dk1"/>
                  </a:solidFill>
                  <a:latin typeface="Times New Roman"/>
                  <a:ea typeface="Times New Roman"/>
                  <a:cs typeface="Times New Roman"/>
                  <a:sym typeface="Times New Roman"/>
                </a:rPr>
                <a:t>Free trisomy</a:t>
              </a:r>
              <a:endParaRPr/>
            </a:p>
            <a:p>
              <a:pPr indent="-342900" lvl="1" marL="800100" marR="0" rtl="0" algn="l">
                <a:spcBef>
                  <a:spcPts val="0"/>
                </a:spcBef>
                <a:spcAft>
                  <a:spcPts val="0"/>
                </a:spcAft>
                <a:buClr>
                  <a:schemeClr val="dk1"/>
                </a:buClr>
                <a:buSzPts val="2400"/>
                <a:buFont typeface="Times New Roman"/>
                <a:buAutoNum type="arabicPeriod"/>
              </a:pPr>
              <a:r>
                <a:rPr b="0" i="0" lang="en-US" sz="2400" u="none" cap="none" strike="noStrike">
                  <a:solidFill>
                    <a:schemeClr val="dk1"/>
                  </a:solidFill>
                  <a:latin typeface="Times New Roman"/>
                  <a:ea typeface="Times New Roman"/>
                  <a:cs typeface="Times New Roman"/>
                  <a:sym typeface="Times New Roman"/>
                </a:rPr>
                <a:t>Linked trisomy</a:t>
              </a:r>
              <a:endParaRPr/>
            </a:p>
            <a:p>
              <a:pPr indent="-285750" lvl="0" marL="285750" marR="0" rtl="0" algn="l">
                <a:spcBef>
                  <a:spcPts val="0"/>
                </a:spcBef>
                <a:spcAft>
                  <a:spcPts val="0"/>
                </a:spcAft>
                <a:buClr>
                  <a:schemeClr val="dk1"/>
                </a:buClr>
                <a:buSzPts val="2400"/>
                <a:buFont typeface="Arial"/>
                <a:buChar char="•"/>
              </a:pPr>
              <a:r>
                <a:rPr lang="en-US" sz="2400">
                  <a:solidFill>
                    <a:schemeClr val="dk1"/>
                  </a:solidFill>
                  <a:latin typeface="Times New Roman"/>
                  <a:ea typeface="Times New Roman"/>
                  <a:cs typeface="Times New Roman"/>
                  <a:sym typeface="Times New Roman"/>
                </a:rPr>
                <a:t>Monosomy</a:t>
              </a:r>
              <a:endParaRPr sz="2400">
                <a:solidFill>
                  <a:schemeClr val="dk1"/>
                </a:solidFill>
                <a:latin typeface="Times New Roman"/>
                <a:ea typeface="Times New Roman"/>
                <a:cs typeface="Times New Roman"/>
                <a:sym typeface="Times New Roman"/>
              </a:endParaRPr>
            </a:p>
          </p:txBody>
        </p:sp>
      </p:grpSp>
      <p:cxnSp>
        <p:nvCxnSpPr>
          <p:cNvPr id="1189" name="Google Shape;1189;p50"/>
          <p:cNvCxnSpPr>
            <a:stCxn id="1183" idx="2"/>
            <a:endCxn id="1187" idx="0"/>
          </p:cNvCxnSpPr>
          <p:nvPr/>
        </p:nvCxnSpPr>
        <p:spPr>
          <a:xfrm flipH="1">
            <a:off x="3106963" y="2917845"/>
            <a:ext cx="2497200" cy="496200"/>
          </a:xfrm>
          <a:prstGeom prst="straightConnector1">
            <a:avLst/>
          </a:prstGeom>
          <a:noFill/>
          <a:ln cap="flat" cmpd="sng" w="28575">
            <a:solidFill>
              <a:schemeClr val="dk1"/>
            </a:solidFill>
            <a:prstDash val="solid"/>
            <a:miter lim="800000"/>
            <a:headEnd len="sm" w="sm" type="none"/>
            <a:tailEnd len="med" w="med" type="triangle"/>
          </a:ln>
        </p:spPr>
      </p:cxn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3" name="Shape 1193"/>
        <p:cNvGrpSpPr/>
        <p:nvPr/>
      </p:nvGrpSpPr>
      <p:grpSpPr>
        <a:xfrm>
          <a:off x="0" y="0"/>
          <a:ext cx="0" cy="0"/>
          <a:chOff x="0" y="0"/>
          <a:chExt cx="0" cy="0"/>
        </a:xfrm>
      </p:grpSpPr>
      <p:sp>
        <p:nvSpPr>
          <p:cNvPr id="1194" name="Google Shape;1194;p51"/>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t>Numerical Abnormalities</a:t>
            </a:r>
            <a:endParaRPr/>
          </a:p>
        </p:txBody>
      </p:sp>
      <p:pic>
        <p:nvPicPr>
          <p:cNvPr id="1195" name="Google Shape;1195;p51"/>
          <p:cNvPicPr preferRelativeResize="0"/>
          <p:nvPr>
            <p:ph idx="1" type="body"/>
          </p:nvPr>
        </p:nvPicPr>
        <p:blipFill rotWithShape="1">
          <a:blip r:embed="rId3">
            <a:alphaModFix/>
          </a:blip>
          <a:srcRect b="0" l="0" r="0" t="0"/>
          <a:stretch/>
        </p:blipFill>
        <p:spPr>
          <a:xfrm>
            <a:off x="838202" y="1493116"/>
            <a:ext cx="3124198" cy="3596973"/>
          </a:xfrm>
          <a:prstGeom prst="rect">
            <a:avLst/>
          </a:prstGeom>
          <a:noFill/>
          <a:ln>
            <a:noFill/>
          </a:ln>
        </p:spPr>
      </p:pic>
      <p:pic>
        <p:nvPicPr>
          <p:cNvPr id="1196" name="Google Shape;1196;p51"/>
          <p:cNvPicPr preferRelativeResize="0"/>
          <p:nvPr>
            <p:ph idx="2" type="body"/>
          </p:nvPr>
        </p:nvPicPr>
        <p:blipFill rotWithShape="1">
          <a:blip r:embed="rId4">
            <a:alphaModFix/>
          </a:blip>
          <a:srcRect b="0" l="0" r="0" t="0"/>
          <a:stretch/>
        </p:blipFill>
        <p:spPr>
          <a:xfrm>
            <a:off x="4558144" y="1493116"/>
            <a:ext cx="3119347" cy="3558680"/>
          </a:xfrm>
          <a:prstGeom prst="rect">
            <a:avLst/>
          </a:prstGeom>
          <a:noFill/>
          <a:ln>
            <a:noFill/>
          </a:ln>
        </p:spPr>
      </p:pic>
      <p:cxnSp>
        <p:nvCxnSpPr>
          <p:cNvPr id="1197" name="Google Shape;1197;p51"/>
          <p:cNvCxnSpPr/>
          <p:nvPr/>
        </p:nvCxnSpPr>
        <p:spPr>
          <a:xfrm>
            <a:off x="7938654" y="1494000"/>
            <a:ext cx="55418" cy="5364000"/>
          </a:xfrm>
          <a:prstGeom prst="straightConnector1">
            <a:avLst/>
          </a:prstGeom>
          <a:noFill/>
          <a:ln cap="flat" cmpd="sng" w="9525">
            <a:solidFill>
              <a:schemeClr val="dk1"/>
            </a:solidFill>
            <a:prstDash val="solid"/>
            <a:miter lim="800000"/>
            <a:headEnd len="sm" w="sm" type="none"/>
            <a:tailEnd len="sm" w="sm" type="none"/>
          </a:ln>
        </p:spPr>
      </p:cxnSp>
      <p:sp>
        <p:nvSpPr>
          <p:cNvPr id="1198" name="Google Shape;1198;p51"/>
          <p:cNvSpPr txBox="1"/>
          <p:nvPr/>
        </p:nvSpPr>
        <p:spPr>
          <a:xfrm>
            <a:off x="8021780" y="1154836"/>
            <a:ext cx="3948546" cy="5632311"/>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000"/>
              <a:buFont typeface="Times New Roman"/>
              <a:buAutoNum type="arabicParenR"/>
            </a:pPr>
            <a:r>
              <a:rPr lang="en-US" sz="2000">
                <a:solidFill>
                  <a:schemeClr val="dk1"/>
                </a:solidFill>
                <a:latin typeface="Times New Roman"/>
                <a:ea typeface="Times New Roman"/>
                <a:cs typeface="Times New Roman"/>
                <a:sym typeface="Times New Roman"/>
              </a:rPr>
              <a:t>Write the chromosomal formula for karyotype (a)</a:t>
            </a:r>
            <a:endParaRPr/>
          </a:p>
          <a:p>
            <a:pPr indent="-215900" lvl="0" marL="342900" marR="0" rtl="0" algn="l">
              <a:spcBef>
                <a:spcPts val="0"/>
              </a:spcBef>
              <a:spcAft>
                <a:spcPts val="0"/>
              </a:spcAft>
              <a:buClr>
                <a:schemeClr val="dk1"/>
              </a:buClr>
              <a:buSzPts val="2000"/>
              <a:buFont typeface="Times New Roman"/>
              <a:buNone/>
            </a:pPr>
            <a:r>
              <a:t/>
            </a:r>
            <a:endParaRPr sz="2000">
              <a:solidFill>
                <a:schemeClr val="dk1"/>
              </a:solidFill>
              <a:latin typeface="Times New Roman"/>
              <a:ea typeface="Times New Roman"/>
              <a:cs typeface="Times New Roman"/>
              <a:sym typeface="Times New Roman"/>
            </a:endParaRPr>
          </a:p>
          <a:p>
            <a:pPr indent="-342900" lvl="0" marL="342900" marR="0" rtl="0" algn="l">
              <a:spcBef>
                <a:spcPts val="0"/>
              </a:spcBef>
              <a:spcAft>
                <a:spcPts val="0"/>
              </a:spcAft>
              <a:buClr>
                <a:schemeClr val="dk1"/>
              </a:buClr>
              <a:buSzPts val="2000"/>
              <a:buFont typeface="Times New Roman"/>
              <a:buAutoNum type="arabicParenR"/>
            </a:pPr>
            <a:r>
              <a:rPr lang="en-US" sz="2000">
                <a:solidFill>
                  <a:schemeClr val="dk1"/>
                </a:solidFill>
                <a:latin typeface="Times New Roman"/>
                <a:ea typeface="Times New Roman"/>
                <a:cs typeface="Times New Roman"/>
                <a:sym typeface="Times New Roman"/>
              </a:rPr>
              <a:t>Compare both karyotypes</a:t>
            </a:r>
            <a:endParaRPr/>
          </a:p>
          <a:p>
            <a:pPr indent="-215900" lvl="0" marL="342900" marR="0" rtl="0" algn="l">
              <a:spcBef>
                <a:spcPts val="0"/>
              </a:spcBef>
              <a:spcAft>
                <a:spcPts val="0"/>
              </a:spcAft>
              <a:buClr>
                <a:schemeClr val="dk1"/>
              </a:buClr>
              <a:buSzPts val="2000"/>
              <a:buFont typeface="Times New Roman"/>
              <a:buNone/>
            </a:pPr>
            <a:r>
              <a:t/>
            </a:r>
            <a:endParaRPr sz="2000">
              <a:solidFill>
                <a:schemeClr val="dk1"/>
              </a:solidFill>
              <a:latin typeface="Times New Roman"/>
              <a:ea typeface="Times New Roman"/>
              <a:cs typeface="Times New Roman"/>
              <a:sym typeface="Times New Roman"/>
            </a:endParaRPr>
          </a:p>
          <a:p>
            <a:pPr indent="-342900" lvl="0" marL="342900" marR="0" rtl="0" algn="l">
              <a:spcBef>
                <a:spcPts val="0"/>
              </a:spcBef>
              <a:spcAft>
                <a:spcPts val="0"/>
              </a:spcAft>
              <a:buClr>
                <a:schemeClr val="dk1"/>
              </a:buClr>
              <a:buSzPts val="2000"/>
              <a:buFont typeface="Times New Roman"/>
              <a:buAutoNum type="arabicParenR"/>
            </a:pPr>
            <a:r>
              <a:rPr lang="en-US" sz="2000">
                <a:solidFill>
                  <a:schemeClr val="dk1"/>
                </a:solidFill>
                <a:latin typeface="Times New Roman"/>
                <a:ea typeface="Times New Roman"/>
                <a:cs typeface="Times New Roman"/>
                <a:sym typeface="Times New Roman"/>
              </a:rPr>
              <a:t>What can you deduce knowing that child of karyotype (c) shows same symptoms as child of karyotype (a)</a:t>
            </a:r>
            <a:endParaRPr/>
          </a:p>
          <a:p>
            <a:pPr indent="-215900" lvl="0" marL="342900" marR="0" rtl="0" algn="l">
              <a:spcBef>
                <a:spcPts val="0"/>
              </a:spcBef>
              <a:spcAft>
                <a:spcPts val="0"/>
              </a:spcAft>
              <a:buClr>
                <a:schemeClr val="dk1"/>
              </a:buClr>
              <a:buSzPts val="2000"/>
              <a:buFont typeface="Times New Roman"/>
              <a:buNone/>
            </a:pPr>
            <a:r>
              <a:t/>
            </a:r>
            <a:endParaRPr sz="2000">
              <a:solidFill>
                <a:schemeClr val="dk1"/>
              </a:solidFill>
              <a:latin typeface="Times New Roman"/>
              <a:ea typeface="Times New Roman"/>
              <a:cs typeface="Times New Roman"/>
              <a:sym typeface="Times New Roman"/>
            </a:endParaRPr>
          </a:p>
          <a:p>
            <a:pPr indent="-342900" lvl="0" marL="342900" marR="0" rtl="0" algn="l">
              <a:spcBef>
                <a:spcPts val="0"/>
              </a:spcBef>
              <a:spcAft>
                <a:spcPts val="0"/>
              </a:spcAft>
              <a:buClr>
                <a:schemeClr val="dk1"/>
              </a:buClr>
              <a:buSzPts val="2000"/>
              <a:buFont typeface="Times New Roman"/>
              <a:buAutoNum type="arabicParenR"/>
            </a:pPr>
            <a:r>
              <a:rPr lang="en-US" sz="2000">
                <a:solidFill>
                  <a:schemeClr val="dk1"/>
                </a:solidFill>
                <a:latin typeface="Times New Roman"/>
                <a:ea typeface="Times New Roman"/>
                <a:cs typeface="Times New Roman"/>
                <a:sym typeface="Times New Roman"/>
              </a:rPr>
              <a:t>Write the chromosomal formula of karyotype (c)</a:t>
            </a:r>
            <a:endParaRPr/>
          </a:p>
          <a:p>
            <a:pPr indent="-215900" lvl="0" marL="342900" marR="0" rtl="0" algn="l">
              <a:spcBef>
                <a:spcPts val="0"/>
              </a:spcBef>
              <a:spcAft>
                <a:spcPts val="0"/>
              </a:spcAft>
              <a:buClr>
                <a:schemeClr val="dk1"/>
              </a:buClr>
              <a:buSzPts val="2000"/>
              <a:buFont typeface="Times New Roman"/>
              <a:buNone/>
            </a:pPr>
            <a:r>
              <a:t/>
            </a:r>
            <a:endParaRPr sz="2000">
              <a:solidFill>
                <a:schemeClr val="dk1"/>
              </a:solidFill>
              <a:latin typeface="Times New Roman"/>
              <a:ea typeface="Times New Roman"/>
              <a:cs typeface="Times New Roman"/>
              <a:sym typeface="Times New Roman"/>
            </a:endParaRPr>
          </a:p>
          <a:p>
            <a:pPr indent="-342900" lvl="0" marL="342900" marR="0" rtl="0" algn="l">
              <a:spcBef>
                <a:spcPts val="0"/>
              </a:spcBef>
              <a:spcAft>
                <a:spcPts val="0"/>
              </a:spcAft>
              <a:buClr>
                <a:schemeClr val="dk1"/>
              </a:buClr>
              <a:buSzPts val="2000"/>
              <a:buFont typeface="Times New Roman"/>
              <a:buAutoNum type="arabicParenR"/>
            </a:pPr>
            <a:r>
              <a:rPr lang="en-US" sz="2000">
                <a:solidFill>
                  <a:schemeClr val="dk1"/>
                </a:solidFill>
                <a:latin typeface="Times New Roman"/>
                <a:ea typeface="Times New Roman"/>
                <a:cs typeface="Times New Roman"/>
                <a:sym typeface="Times New Roman"/>
              </a:rPr>
              <a:t>Name the type of abnormality in each case.</a:t>
            </a:r>
            <a:endParaRPr/>
          </a:p>
          <a:p>
            <a:pPr indent="-215900" lvl="0" marL="342900" marR="0" rtl="0" algn="l">
              <a:spcBef>
                <a:spcPts val="0"/>
              </a:spcBef>
              <a:spcAft>
                <a:spcPts val="0"/>
              </a:spcAft>
              <a:buClr>
                <a:schemeClr val="dk1"/>
              </a:buClr>
              <a:buSzPts val="2000"/>
              <a:buFont typeface="Times New Roman"/>
              <a:buNone/>
            </a:pPr>
            <a:r>
              <a:t/>
            </a:r>
            <a:endParaRPr sz="2000">
              <a:solidFill>
                <a:schemeClr val="dk1"/>
              </a:solidFill>
              <a:latin typeface="Times New Roman"/>
              <a:ea typeface="Times New Roman"/>
              <a:cs typeface="Times New Roman"/>
              <a:sym typeface="Times New Roman"/>
            </a:endParaRPr>
          </a:p>
          <a:p>
            <a:pPr indent="-342900" lvl="0" marL="342900" marR="0" rtl="0" algn="l">
              <a:spcBef>
                <a:spcPts val="0"/>
              </a:spcBef>
              <a:spcAft>
                <a:spcPts val="0"/>
              </a:spcAft>
              <a:buClr>
                <a:schemeClr val="dk1"/>
              </a:buClr>
              <a:buSzPts val="2000"/>
              <a:buFont typeface="Times New Roman"/>
              <a:buAutoNum type="arabicParenR"/>
            </a:pPr>
            <a:r>
              <a:rPr lang="en-US" sz="2000">
                <a:solidFill>
                  <a:schemeClr val="dk1"/>
                </a:solidFill>
                <a:latin typeface="Times New Roman"/>
                <a:ea typeface="Times New Roman"/>
                <a:cs typeface="Times New Roman"/>
                <a:sym typeface="Times New Roman"/>
              </a:rPr>
              <a:t>What is the origin of each abnormality</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2" name="Shape 1202"/>
        <p:cNvGrpSpPr/>
        <p:nvPr/>
      </p:nvGrpSpPr>
      <p:grpSpPr>
        <a:xfrm>
          <a:off x="0" y="0"/>
          <a:ext cx="0" cy="0"/>
          <a:chOff x="0" y="0"/>
          <a:chExt cx="0" cy="0"/>
        </a:xfrm>
      </p:grpSpPr>
      <p:sp>
        <p:nvSpPr>
          <p:cNvPr id="1203" name="Google Shape;1203;p52"/>
          <p:cNvSpPr txBox="1"/>
          <p:nvPr>
            <p:ph idx="1" type="body"/>
          </p:nvPr>
        </p:nvSpPr>
        <p:spPr>
          <a:xfrm>
            <a:off x="838202" y="346364"/>
            <a:ext cx="10515600" cy="6511636"/>
          </a:xfrm>
          <a:prstGeom prst="rect">
            <a:avLst/>
          </a:prstGeom>
          <a:noFill/>
          <a:ln>
            <a:noFill/>
          </a:ln>
        </p:spPr>
        <p:txBody>
          <a:bodyPr anchorCtr="0" anchor="t" bIns="45700" lIns="91425" spcFirstLastPara="1" rIns="91425" wrap="square" tIns="45700">
            <a:normAutofit/>
          </a:bodyPr>
          <a:lstStyle/>
          <a:p>
            <a:pPr indent="-228600" lvl="0" marL="228600" rtl="0" algn="l">
              <a:lnSpc>
                <a:spcPct val="70000"/>
              </a:lnSpc>
              <a:spcBef>
                <a:spcPts val="0"/>
              </a:spcBef>
              <a:spcAft>
                <a:spcPts val="0"/>
              </a:spcAft>
              <a:buClr>
                <a:schemeClr val="dk1"/>
              </a:buClr>
              <a:buSzPts val="2380"/>
              <a:buChar char="•"/>
            </a:pPr>
            <a:r>
              <a:rPr b="1" lang="en-US" sz="2380"/>
              <a:t>Answer:</a:t>
            </a:r>
            <a:endParaRPr/>
          </a:p>
          <a:p>
            <a:pPr indent="-514350" lvl="0" marL="514350" rtl="0" algn="l">
              <a:lnSpc>
                <a:spcPct val="70000"/>
              </a:lnSpc>
              <a:spcBef>
                <a:spcPts val="1000"/>
              </a:spcBef>
              <a:spcAft>
                <a:spcPts val="0"/>
              </a:spcAft>
              <a:buClr>
                <a:schemeClr val="dk1"/>
              </a:buClr>
              <a:buSzPts val="2380"/>
              <a:buAutoNum type="arabicParenR"/>
            </a:pPr>
            <a:r>
              <a:rPr lang="en-US" sz="2380"/>
              <a:t>Chromosomal formula of karyotype (a): 47, XY, +21</a:t>
            </a:r>
            <a:endParaRPr/>
          </a:p>
          <a:p>
            <a:pPr indent="-514350" lvl="0" marL="514350" rtl="0" algn="l">
              <a:lnSpc>
                <a:spcPct val="70000"/>
              </a:lnSpc>
              <a:spcBef>
                <a:spcPts val="1000"/>
              </a:spcBef>
              <a:spcAft>
                <a:spcPts val="0"/>
              </a:spcAft>
              <a:buClr>
                <a:schemeClr val="dk1"/>
              </a:buClr>
              <a:buSzPts val="2380"/>
              <a:buAutoNum type="arabicParenR"/>
            </a:pPr>
            <a:r>
              <a:rPr lang="en-US" sz="2380"/>
              <a:t>The total number of chromosome in karyotype (a) is 47 more than that of (c) (46). Moreover, al chromosomes exist in pairs in karyotype (a) where each pair have same size except chromosome 21 where it exist as 3 in karyotype (a). However in karyotype (c) all chromosomes exist in pairs with equal sizes except chromosome 14 where on chromosome is larger than the other and larger of chromosome 14 of karyotype (a). In addition both karyotypes have same number and type of gonosomes (X and Y).</a:t>
            </a:r>
            <a:endParaRPr/>
          </a:p>
          <a:p>
            <a:pPr indent="-514350" lvl="0" marL="514350" rtl="0" algn="l">
              <a:lnSpc>
                <a:spcPct val="70000"/>
              </a:lnSpc>
              <a:spcBef>
                <a:spcPts val="1000"/>
              </a:spcBef>
              <a:spcAft>
                <a:spcPts val="0"/>
              </a:spcAft>
              <a:buClr>
                <a:schemeClr val="dk1"/>
              </a:buClr>
              <a:buSzPts val="2380"/>
              <a:buAutoNum type="arabicParenR"/>
            </a:pPr>
            <a:r>
              <a:rPr lang="en-US" sz="2380"/>
              <a:t>The karyotype of the 1</a:t>
            </a:r>
            <a:r>
              <a:rPr baseline="30000" lang="en-US" sz="2380"/>
              <a:t>st</a:t>
            </a:r>
            <a:r>
              <a:rPr lang="en-US" sz="2380"/>
              <a:t> child shows that he has extra genetic information (extra chromosome 21) then this child is abnormal suffering from trisomy 21 (down syndrome).</a:t>
            </a:r>
            <a:br>
              <a:rPr lang="en-US" sz="2380"/>
            </a:br>
            <a:r>
              <a:rPr lang="en-US" sz="2380"/>
              <a:t>Since the 2</a:t>
            </a:r>
            <a:r>
              <a:rPr baseline="30000" lang="en-US" sz="2380"/>
              <a:t>nd</a:t>
            </a:r>
            <a:r>
              <a:rPr lang="en-US" sz="2380"/>
              <a:t> child suffers from the same symptoms as the 1</a:t>
            </a:r>
            <a:r>
              <a:rPr baseline="30000" lang="en-US" sz="2380"/>
              <a:t>st</a:t>
            </a:r>
            <a:r>
              <a:rPr lang="en-US" sz="2380"/>
              <a:t> one then he has extra genetic information (of same chromosome as 1</a:t>
            </a:r>
            <a:r>
              <a:rPr baseline="30000" lang="en-US" sz="2380"/>
              <a:t>st</a:t>
            </a:r>
            <a:r>
              <a:rPr lang="en-US" sz="2380"/>
              <a:t> child that is chromosome 21) And since the karyotype shows one longer chromosome 14, then this is due to presence of extra chromosome 21 linked to chromosome 14. Therefore the 2</a:t>
            </a:r>
            <a:r>
              <a:rPr baseline="30000" lang="en-US" sz="2380"/>
              <a:t>nd</a:t>
            </a:r>
            <a:r>
              <a:rPr lang="en-US" sz="2380"/>
              <a:t> child suffer from trisomy 21 due to translocation (linked trisomy 21)</a:t>
            </a:r>
            <a:endParaRPr/>
          </a:p>
          <a:p>
            <a:pPr indent="-514350" lvl="0" marL="514350" rtl="0" algn="l">
              <a:lnSpc>
                <a:spcPct val="70000"/>
              </a:lnSpc>
              <a:spcBef>
                <a:spcPts val="1000"/>
              </a:spcBef>
              <a:spcAft>
                <a:spcPts val="0"/>
              </a:spcAft>
              <a:buClr>
                <a:schemeClr val="dk1"/>
              </a:buClr>
              <a:buSzPts val="2380"/>
              <a:buAutoNum type="arabicParenR"/>
            </a:pPr>
            <a:r>
              <a:rPr lang="en-US" sz="2380"/>
              <a:t>Karyotype (c): 46, XY, t(21,14)</a:t>
            </a:r>
            <a:endParaRPr/>
          </a:p>
          <a:p>
            <a:pPr indent="-514350" lvl="0" marL="514350" rtl="0" algn="l">
              <a:lnSpc>
                <a:spcPct val="70000"/>
              </a:lnSpc>
              <a:spcBef>
                <a:spcPts val="1000"/>
              </a:spcBef>
              <a:spcAft>
                <a:spcPts val="0"/>
              </a:spcAft>
              <a:buClr>
                <a:schemeClr val="dk1"/>
              </a:buClr>
              <a:buSzPts val="2380"/>
              <a:buAutoNum type="arabicParenR"/>
            </a:pPr>
            <a:r>
              <a:rPr lang="en-US" sz="2380"/>
              <a:t>Disorder in (a): free trisomy 21		Disorder in (c): linked trisomy 21</a:t>
            </a:r>
            <a:endParaRPr/>
          </a:p>
          <a:p>
            <a:pPr indent="-514350" lvl="0" marL="514350" rtl="0" algn="l">
              <a:lnSpc>
                <a:spcPct val="70000"/>
              </a:lnSpc>
              <a:spcBef>
                <a:spcPts val="1000"/>
              </a:spcBef>
              <a:spcAft>
                <a:spcPts val="0"/>
              </a:spcAft>
              <a:buClr>
                <a:schemeClr val="dk1"/>
              </a:buClr>
              <a:buSzPts val="2380"/>
              <a:buAutoNum type="arabicParenR"/>
            </a:pPr>
            <a:r>
              <a:rPr lang="en-US" sz="2380"/>
              <a:t>Free trisomy 21: due to non disjunction of chromosome during meiosis</a:t>
            </a:r>
            <a:br>
              <a:rPr lang="en-US" sz="2380"/>
            </a:br>
            <a:r>
              <a:rPr lang="en-US" sz="2380"/>
              <a:t>linked trisomy 21: due to transloaction</a:t>
            </a:r>
            <a:endParaRPr sz="2380"/>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7" name="Shape 1207"/>
        <p:cNvGrpSpPr/>
        <p:nvPr/>
      </p:nvGrpSpPr>
      <p:grpSpPr>
        <a:xfrm>
          <a:off x="0" y="0"/>
          <a:ext cx="0" cy="0"/>
          <a:chOff x="0" y="0"/>
          <a:chExt cx="0" cy="0"/>
        </a:xfrm>
      </p:grpSpPr>
      <p:sp>
        <p:nvSpPr>
          <p:cNvPr id="1208" name="Google Shape;1208;p53"/>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t>Examples of numerical abnormalities</a:t>
            </a:r>
            <a:endParaRPr/>
          </a:p>
        </p:txBody>
      </p:sp>
      <p:sp>
        <p:nvSpPr>
          <p:cNvPr id="1209" name="Google Shape;1209;p53"/>
          <p:cNvSpPr txBox="1"/>
          <p:nvPr>
            <p:ph idx="1" type="body"/>
          </p:nvPr>
        </p:nvSpPr>
        <p:spPr>
          <a:xfrm>
            <a:off x="838202"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Down syndrome: Trisomy 21: 47, XX, +21    Or   47, XY, +21</a:t>
            </a:r>
            <a:endParaRPr/>
          </a:p>
          <a:p>
            <a:pPr indent="-228600" lvl="0" marL="228600" rtl="0" algn="l">
              <a:lnSpc>
                <a:spcPct val="90000"/>
              </a:lnSpc>
              <a:spcBef>
                <a:spcPts val="1000"/>
              </a:spcBef>
              <a:spcAft>
                <a:spcPts val="0"/>
              </a:spcAft>
              <a:buClr>
                <a:schemeClr val="dk1"/>
              </a:buClr>
              <a:buSzPts val="2800"/>
              <a:buChar char="•"/>
            </a:pPr>
            <a:r>
              <a:rPr lang="en-US"/>
              <a:t>Klinefilter syndrome: 47, XXY.</a:t>
            </a:r>
            <a:endParaRPr/>
          </a:p>
          <a:p>
            <a:pPr indent="-228600" lvl="1" marL="685800" rtl="0" algn="l">
              <a:lnSpc>
                <a:spcPct val="90000"/>
              </a:lnSpc>
              <a:spcBef>
                <a:spcPts val="500"/>
              </a:spcBef>
              <a:spcAft>
                <a:spcPts val="0"/>
              </a:spcAft>
              <a:buClr>
                <a:schemeClr val="dk1"/>
              </a:buClr>
              <a:buSzPts val="2400"/>
              <a:buChar char="•"/>
            </a:pPr>
            <a:r>
              <a:rPr lang="en-US"/>
              <a:t>Sterile due to atrophy in testes</a:t>
            </a:r>
            <a:endParaRPr/>
          </a:p>
          <a:p>
            <a:pPr indent="-228600" lvl="0" marL="228600" rtl="0" algn="l">
              <a:lnSpc>
                <a:spcPct val="90000"/>
              </a:lnSpc>
              <a:spcBef>
                <a:spcPts val="1000"/>
              </a:spcBef>
              <a:spcAft>
                <a:spcPts val="0"/>
              </a:spcAft>
              <a:buClr>
                <a:schemeClr val="dk1"/>
              </a:buClr>
              <a:buSzPts val="2800"/>
              <a:buChar char="•"/>
            </a:pPr>
            <a:r>
              <a:rPr lang="en-US"/>
              <a:t>Turner’s Syndrome: 45, X</a:t>
            </a:r>
            <a:endParaRPr/>
          </a:p>
          <a:p>
            <a:pPr indent="-228600" lvl="1" marL="685800" rtl="0" algn="l">
              <a:lnSpc>
                <a:spcPct val="90000"/>
              </a:lnSpc>
              <a:spcBef>
                <a:spcPts val="500"/>
              </a:spcBef>
              <a:spcAft>
                <a:spcPts val="0"/>
              </a:spcAft>
              <a:buClr>
                <a:schemeClr val="dk1"/>
              </a:buClr>
              <a:buSzPts val="2400"/>
              <a:buChar char="•"/>
            </a:pPr>
            <a:r>
              <a:rPr lang="en-US"/>
              <a:t>Sterile due to atrophy in ovaries.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3" name="Shape 1213"/>
        <p:cNvGrpSpPr/>
        <p:nvPr/>
      </p:nvGrpSpPr>
      <p:grpSpPr>
        <a:xfrm>
          <a:off x="0" y="0"/>
          <a:ext cx="0" cy="0"/>
          <a:chOff x="0" y="0"/>
          <a:chExt cx="0" cy="0"/>
        </a:xfrm>
      </p:grpSpPr>
      <p:sp>
        <p:nvSpPr>
          <p:cNvPr id="1214" name="Google Shape;1214;p54"/>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t>Effect of maternal age of pregnancy on frequency of Down syndrome</a:t>
            </a:r>
            <a:endParaRPr/>
          </a:p>
        </p:txBody>
      </p:sp>
      <p:pic>
        <p:nvPicPr>
          <p:cNvPr id="1215" name="Google Shape;1215;p54"/>
          <p:cNvPicPr preferRelativeResize="0"/>
          <p:nvPr>
            <p:ph idx="1" type="body"/>
          </p:nvPr>
        </p:nvPicPr>
        <p:blipFill rotWithShape="1">
          <a:blip r:embed="rId3">
            <a:alphaModFix/>
          </a:blip>
          <a:srcRect b="0" l="0" r="0" t="0"/>
          <a:stretch/>
        </p:blipFill>
        <p:spPr>
          <a:xfrm>
            <a:off x="838200" y="1842645"/>
            <a:ext cx="5181600" cy="4317298"/>
          </a:xfrm>
          <a:prstGeom prst="rect">
            <a:avLst/>
          </a:prstGeom>
          <a:noFill/>
          <a:ln>
            <a:noFill/>
          </a:ln>
        </p:spPr>
      </p:pic>
      <p:sp>
        <p:nvSpPr>
          <p:cNvPr id="1216" name="Google Shape;1216;p54"/>
          <p:cNvSpPr txBox="1"/>
          <p:nvPr>
            <p:ph idx="2" type="body"/>
          </p:nvPr>
        </p:nvSpPr>
        <p:spPr>
          <a:xfrm>
            <a:off x="6172202" y="1825625"/>
            <a:ext cx="5181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Interpret the adjacent graph.</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0" name="Shape 1220"/>
        <p:cNvGrpSpPr/>
        <p:nvPr/>
      </p:nvGrpSpPr>
      <p:grpSpPr>
        <a:xfrm>
          <a:off x="0" y="0"/>
          <a:ext cx="0" cy="0"/>
          <a:chOff x="0" y="0"/>
          <a:chExt cx="0" cy="0"/>
        </a:xfrm>
      </p:grpSpPr>
      <p:sp>
        <p:nvSpPr>
          <p:cNvPr id="1221" name="Google Shape;1221;p55"/>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Times New Roman"/>
              <a:buNone/>
            </a:pPr>
            <a:r>
              <a:rPr lang="en-US"/>
              <a:t>Cause of numerical abnormalities: Non-disjunction of chromosomes</a:t>
            </a:r>
            <a:endParaRPr/>
          </a:p>
        </p:txBody>
      </p:sp>
      <p:pic>
        <p:nvPicPr>
          <p:cNvPr id="1222" name="Google Shape;1222;p55"/>
          <p:cNvPicPr preferRelativeResize="0"/>
          <p:nvPr>
            <p:ph idx="1" type="body"/>
          </p:nvPr>
        </p:nvPicPr>
        <p:blipFill rotWithShape="1">
          <a:blip r:embed="rId3">
            <a:alphaModFix/>
          </a:blip>
          <a:srcRect b="0" l="0" r="0" t="0"/>
          <a:stretch/>
        </p:blipFill>
        <p:spPr>
          <a:xfrm>
            <a:off x="706584" y="2066659"/>
            <a:ext cx="5056908" cy="4791341"/>
          </a:xfrm>
          <a:prstGeom prst="rect">
            <a:avLst/>
          </a:prstGeom>
          <a:noFill/>
          <a:ln>
            <a:noFill/>
          </a:ln>
        </p:spPr>
      </p:pic>
      <p:sp>
        <p:nvSpPr>
          <p:cNvPr id="1223" name="Google Shape;1223;p55"/>
          <p:cNvSpPr txBox="1"/>
          <p:nvPr/>
        </p:nvSpPr>
        <p:spPr>
          <a:xfrm>
            <a:off x="6068292" y="1690692"/>
            <a:ext cx="5971307" cy="5170646"/>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2200"/>
              <a:buFont typeface="Arial"/>
              <a:buChar char="•"/>
            </a:pPr>
            <a:r>
              <a:rPr lang="en-US" sz="2200">
                <a:solidFill>
                  <a:schemeClr val="dk1"/>
                </a:solidFill>
                <a:latin typeface="Times New Roman"/>
                <a:ea typeface="Times New Roman"/>
                <a:cs typeface="Times New Roman"/>
                <a:sym typeface="Times New Roman"/>
              </a:rPr>
              <a:t>The fertilization of normal gamete having one copy of chromosome with other gamete having:</a:t>
            </a:r>
            <a:endParaRPr/>
          </a:p>
          <a:p>
            <a:pPr indent="-342900" lvl="1" marL="800100" marR="0" rtl="0" algn="l">
              <a:spcBef>
                <a:spcPts val="0"/>
              </a:spcBef>
              <a:spcAft>
                <a:spcPts val="0"/>
              </a:spcAft>
              <a:buClr>
                <a:schemeClr val="dk1"/>
              </a:buClr>
              <a:buSzPts val="2200"/>
              <a:buFont typeface="Times New Roman"/>
              <a:buAutoNum type="arabicPeriod"/>
            </a:pPr>
            <a:r>
              <a:rPr b="0" i="0" lang="en-US" sz="2200" u="none" cap="none" strike="noStrike">
                <a:solidFill>
                  <a:schemeClr val="dk1"/>
                </a:solidFill>
                <a:latin typeface="Times New Roman"/>
                <a:ea typeface="Times New Roman"/>
                <a:cs typeface="Times New Roman"/>
                <a:sym typeface="Times New Roman"/>
              </a:rPr>
              <a:t>2 copies of same chromosome leads to trisomy</a:t>
            </a:r>
            <a:endParaRPr/>
          </a:p>
          <a:p>
            <a:pPr indent="-342900" lvl="1" marL="800100" marR="0" rtl="0" algn="l">
              <a:spcBef>
                <a:spcPts val="0"/>
              </a:spcBef>
              <a:spcAft>
                <a:spcPts val="0"/>
              </a:spcAft>
              <a:buClr>
                <a:schemeClr val="dk1"/>
              </a:buClr>
              <a:buSzPts val="2200"/>
              <a:buFont typeface="Times New Roman"/>
              <a:buAutoNum type="arabicPeriod"/>
            </a:pPr>
            <a:r>
              <a:rPr b="0" i="0" lang="en-US" sz="2200" u="none" cap="none" strike="noStrike">
                <a:solidFill>
                  <a:schemeClr val="dk1"/>
                </a:solidFill>
                <a:latin typeface="Times New Roman"/>
                <a:ea typeface="Times New Roman"/>
                <a:cs typeface="Times New Roman"/>
                <a:sym typeface="Times New Roman"/>
              </a:rPr>
              <a:t>Lack of copy of chromosome leads to monosomy</a:t>
            </a:r>
            <a:endParaRPr/>
          </a:p>
          <a:p>
            <a:pPr indent="0" lvl="0" marL="0" marR="0" rtl="0" algn="l">
              <a:spcBef>
                <a:spcPts val="0"/>
              </a:spcBef>
              <a:spcAft>
                <a:spcPts val="0"/>
              </a:spcAft>
              <a:buNone/>
            </a:pPr>
            <a:r>
              <a:t/>
            </a:r>
            <a:endParaRPr sz="2200">
              <a:solidFill>
                <a:schemeClr val="dk1"/>
              </a:solidFill>
              <a:latin typeface="Times New Roman"/>
              <a:ea typeface="Times New Roman"/>
              <a:cs typeface="Times New Roman"/>
              <a:sym typeface="Times New Roman"/>
            </a:endParaRPr>
          </a:p>
          <a:p>
            <a:pPr indent="-285750" lvl="0" marL="285750" marR="0" rtl="0" algn="l">
              <a:spcBef>
                <a:spcPts val="0"/>
              </a:spcBef>
              <a:spcAft>
                <a:spcPts val="0"/>
              </a:spcAft>
              <a:buClr>
                <a:schemeClr val="dk1"/>
              </a:buClr>
              <a:buSzPts val="2200"/>
              <a:buFont typeface="Arial"/>
              <a:buChar char="•"/>
            </a:pPr>
            <a:r>
              <a:rPr lang="en-US" sz="2200">
                <a:solidFill>
                  <a:schemeClr val="dk1"/>
                </a:solidFill>
                <a:latin typeface="Times New Roman"/>
                <a:ea typeface="Times New Roman"/>
                <a:cs typeface="Times New Roman"/>
                <a:sym typeface="Times New Roman"/>
              </a:rPr>
              <a:t>The formation of gametes with abnormal number of chromosomes (2 copies of same chromosome or lack of copy of chromosome) is due to non disjunction of chromosomes:</a:t>
            </a:r>
            <a:endParaRPr/>
          </a:p>
          <a:p>
            <a:pPr indent="-342900" lvl="1" marL="800100" marR="0" rtl="0" algn="l">
              <a:spcBef>
                <a:spcPts val="0"/>
              </a:spcBef>
              <a:spcAft>
                <a:spcPts val="0"/>
              </a:spcAft>
              <a:buClr>
                <a:schemeClr val="dk1"/>
              </a:buClr>
              <a:buSzPts val="2200"/>
              <a:buFont typeface="Times New Roman"/>
              <a:buAutoNum type="arabicPeriod"/>
            </a:pPr>
            <a:r>
              <a:rPr b="0" i="0" lang="en-US" sz="2200" u="none" cap="none" strike="noStrike">
                <a:solidFill>
                  <a:schemeClr val="dk1"/>
                </a:solidFill>
                <a:latin typeface="Times New Roman"/>
                <a:ea typeface="Times New Roman"/>
                <a:cs typeface="Times New Roman"/>
                <a:sym typeface="Times New Roman"/>
              </a:rPr>
              <a:t>Non disjunction of homologous chromosomes during anaphase I (A)</a:t>
            </a:r>
            <a:endParaRPr/>
          </a:p>
          <a:p>
            <a:pPr indent="-342900" lvl="1" marL="800100" marR="0" rtl="0" algn="l">
              <a:spcBef>
                <a:spcPts val="0"/>
              </a:spcBef>
              <a:spcAft>
                <a:spcPts val="0"/>
              </a:spcAft>
              <a:buClr>
                <a:schemeClr val="dk1"/>
              </a:buClr>
              <a:buSzPts val="2200"/>
              <a:buFont typeface="Times New Roman"/>
              <a:buAutoNum type="arabicPeriod"/>
            </a:pPr>
            <a:r>
              <a:rPr b="0" i="0" lang="en-US" sz="2200" u="none" cap="none" strike="noStrike">
                <a:solidFill>
                  <a:schemeClr val="dk1"/>
                </a:solidFill>
                <a:latin typeface="Times New Roman"/>
                <a:ea typeface="Times New Roman"/>
                <a:cs typeface="Times New Roman"/>
                <a:sym typeface="Times New Roman"/>
              </a:rPr>
              <a:t>Non disjunction of sister chromatids during anaphase II (B)</a:t>
            </a:r>
            <a:endParaRPr b="0" i="0" sz="2200" u="none" cap="none" strike="noStrike">
              <a:solidFill>
                <a:schemeClr val="dk1"/>
              </a:solidFill>
              <a:latin typeface="Times New Roman"/>
              <a:ea typeface="Times New Roman"/>
              <a:cs typeface="Times New Roman"/>
              <a:sym typeface="Times New Roman"/>
            </a:endParaRPr>
          </a:p>
        </p:txBody>
      </p:sp>
      <p:sp>
        <p:nvSpPr>
          <p:cNvPr id="1224" name="Google Shape;1224;p55"/>
          <p:cNvSpPr txBox="1"/>
          <p:nvPr/>
        </p:nvSpPr>
        <p:spPr>
          <a:xfrm>
            <a:off x="2272145" y="1693024"/>
            <a:ext cx="1717964" cy="37596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800">
                <a:solidFill>
                  <a:schemeClr val="dk1"/>
                </a:solidFill>
                <a:latin typeface="Times New Roman"/>
                <a:ea typeface="Times New Roman"/>
                <a:cs typeface="Times New Roman"/>
                <a:sym typeface="Times New Roman"/>
              </a:rPr>
              <a:t>A</a:t>
            </a:r>
            <a:endParaRPr b="1" sz="1800">
              <a:solidFill>
                <a:schemeClr val="dk1"/>
              </a:solidFill>
              <a:latin typeface="Times New Roman"/>
              <a:ea typeface="Times New Roman"/>
              <a:cs typeface="Times New Roman"/>
              <a:sym typeface="Times New Roman"/>
            </a:endParaRPr>
          </a:p>
        </p:txBody>
      </p:sp>
      <p:sp>
        <p:nvSpPr>
          <p:cNvPr id="1225" name="Google Shape;1225;p55"/>
          <p:cNvSpPr txBox="1"/>
          <p:nvPr/>
        </p:nvSpPr>
        <p:spPr>
          <a:xfrm>
            <a:off x="4045528" y="1693024"/>
            <a:ext cx="1717964" cy="37596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800">
                <a:solidFill>
                  <a:schemeClr val="dk1"/>
                </a:solidFill>
                <a:latin typeface="Times New Roman"/>
                <a:ea typeface="Times New Roman"/>
                <a:cs typeface="Times New Roman"/>
                <a:sym typeface="Times New Roman"/>
              </a:rPr>
              <a:t>B</a:t>
            </a:r>
            <a:endParaRPr b="1" sz="1800">
              <a:solidFill>
                <a:schemeClr val="dk1"/>
              </a:solidFill>
              <a:latin typeface="Times New Roman"/>
              <a:ea typeface="Times New Roman"/>
              <a:cs typeface="Times New Roman"/>
              <a:sym typeface="Times New Roman"/>
            </a:endParaRPr>
          </a:p>
        </p:txBody>
      </p:sp>
      <p:cxnSp>
        <p:nvCxnSpPr>
          <p:cNvPr id="1226" name="Google Shape;1226;p55"/>
          <p:cNvCxnSpPr/>
          <p:nvPr/>
        </p:nvCxnSpPr>
        <p:spPr>
          <a:xfrm>
            <a:off x="471055" y="1690692"/>
            <a:ext cx="5541818" cy="0"/>
          </a:xfrm>
          <a:prstGeom prst="straightConnector1">
            <a:avLst/>
          </a:prstGeom>
          <a:noFill/>
          <a:ln cap="flat" cmpd="sng" w="9525">
            <a:solidFill>
              <a:schemeClr val="dk1"/>
            </a:solidFill>
            <a:prstDash val="solid"/>
            <a:miter lim="800000"/>
            <a:headEnd len="sm" w="sm" type="none"/>
            <a:tailEnd len="sm" w="sm" type="none"/>
          </a:ln>
        </p:spPr>
      </p:cxn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0" name="Shape 1230"/>
        <p:cNvGrpSpPr/>
        <p:nvPr/>
      </p:nvGrpSpPr>
      <p:grpSpPr>
        <a:xfrm>
          <a:off x="0" y="0"/>
          <a:ext cx="0" cy="0"/>
          <a:chOff x="0" y="0"/>
          <a:chExt cx="0" cy="0"/>
        </a:xfrm>
      </p:grpSpPr>
      <p:sp>
        <p:nvSpPr>
          <p:cNvPr id="1231" name="Google Shape;1231;p56"/>
          <p:cNvSpPr txBox="1"/>
          <p:nvPr>
            <p:ph idx="1" type="body"/>
          </p:nvPr>
        </p:nvSpPr>
        <p:spPr>
          <a:xfrm>
            <a:off x="838202" y="983673"/>
            <a:ext cx="5181600" cy="5193290"/>
          </a:xfrm>
          <a:prstGeom prst="rect">
            <a:avLst/>
          </a:prstGeom>
          <a:noFill/>
          <a:ln cap="flat" cmpd="sng" w="9525">
            <a:solidFill>
              <a:schemeClr val="dk1"/>
            </a:solidFill>
            <a:prstDash val="solid"/>
            <a:round/>
            <a:headEnd len="sm" w="sm" type="none"/>
            <a:tailEnd len="sm" w="sm" type="none"/>
          </a:ln>
        </p:spPr>
        <p:txBody>
          <a:bodyPr anchorCtr="0" anchor="t" bIns="45700" lIns="91425" spcFirstLastPara="1" rIns="91425" wrap="square" tIns="45700">
            <a:normAutofit/>
          </a:bodyPr>
          <a:lstStyle/>
          <a:p>
            <a:pPr indent="-50800" lvl="0" marL="228600" rtl="0" algn="l">
              <a:lnSpc>
                <a:spcPct val="90000"/>
              </a:lnSpc>
              <a:spcBef>
                <a:spcPts val="0"/>
              </a:spcBef>
              <a:spcAft>
                <a:spcPts val="0"/>
              </a:spcAft>
              <a:buClr>
                <a:schemeClr val="dk1"/>
              </a:buClr>
              <a:buSzPts val="2800"/>
              <a:buNone/>
            </a:pPr>
            <a:r>
              <a:t/>
            </a:r>
            <a:endParaRPr/>
          </a:p>
        </p:txBody>
      </p:sp>
      <p:sp>
        <p:nvSpPr>
          <p:cNvPr id="1232" name="Google Shape;1232;p56"/>
          <p:cNvSpPr txBox="1"/>
          <p:nvPr>
            <p:ph idx="2" type="body"/>
          </p:nvPr>
        </p:nvSpPr>
        <p:spPr>
          <a:xfrm>
            <a:off x="6172202" y="983673"/>
            <a:ext cx="5181600" cy="5193290"/>
          </a:xfrm>
          <a:prstGeom prst="rect">
            <a:avLst/>
          </a:prstGeom>
          <a:noFill/>
          <a:ln cap="flat" cmpd="sng" w="9525">
            <a:solidFill>
              <a:schemeClr val="dk1"/>
            </a:solidFill>
            <a:prstDash val="solid"/>
            <a:round/>
            <a:headEnd len="sm" w="sm" type="none"/>
            <a:tailEnd len="sm" w="sm" type="none"/>
          </a:ln>
        </p:spPr>
        <p:txBody>
          <a:bodyPr anchorCtr="0" anchor="t" bIns="45700" lIns="91425" spcFirstLastPara="1" rIns="91425" wrap="square" tIns="45700">
            <a:normAutofit/>
          </a:bodyPr>
          <a:lstStyle/>
          <a:p>
            <a:pPr indent="-50800" lvl="0" marL="228600" rtl="0" algn="l">
              <a:lnSpc>
                <a:spcPct val="90000"/>
              </a:lnSpc>
              <a:spcBef>
                <a:spcPts val="0"/>
              </a:spcBef>
              <a:spcAft>
                <a:spcPts val="0"/>
              </a:spcAft>
              <a:buClr>
                <a:schemeClr val="dk1"/>
              </a:buClr>
              <a:buSzPts val="2800"/>
              <a:buNone/>
            </a:pPr>
            <a:r>
              <a:t/>
            </a:r>
            <a:endParaRPr/>
          </a:p>
        </p:txBody>
      </p:sp>
      <p:sp>
        <p:nvSpPr>
          <p:cNvPr id="1233" name="Google Shape;1233;p56"/>
          <p:cNvSpPr txBox="1"/>
          <p:nvPr/>
        </p:nvSpPr>
        <p:spPr>
          <a:xfrm>
            <a:off x="838202" y="415636"/>
            <a:ext cx="4350328"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Times New Roman"/>
                <a:ea typeface="Times New Roman"/>
                <a:cs typeface="Times New Roman"/>
                <a:sym typeface="Times New Roman"/>
              </a:rPr>
              <a:t>Number 4 p:100</a:t>
            </a:r>
            <a:endParaRPr b="1" sz="2400">
              <a:solidFill>
                <a:schemeClr val="dk1"/>
              </a:solidFill>
              <a:latin typeface="Times New Roman"/>
              <a:ea typeface="Times New Roman"/>
              <a:cs typeface="Times New Roman"/>
              <a:sym typeface="Times New Roman"/>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7" name="Shape 1237"/>
        <p:cNvGrpSpPr/>
        <p:nvPr/>
      </p:nvGrpSpPr>
      <p:grpSpPr>
        <a:xfrm>
          <a:off x="0" y="0"/>
          <a:ext cx="0" cy="0"/>
          <a:chOff x="0" y="0"/>
          <a:chExt cx="0" cy="0"/>
        </a:xfrm>
      </p:grpSpPr>
      <p:sp>
        <p:nvSpPr>
          <p:cNvPr id="1238" name="Google Shape;1238;p57"/>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t>Structural mutations</a:t>
            </a:r>
            <a:endParaRPr/>
          </a:p>
        </p:txBody>
      </p:sp>
      <p:sp>
        <p:nvSpPr>
          <p:cNvPr id="1239" name="Google Shape;1239;p57"/>
          <p:cNvSpPr txBox="1"/>
          <p:nvPr>
            <p:ph idx="1" type="body"/>
          </p:nvPr>
        </p:nvSpPr>
        <p:spPr>
          <a:xfrm>
            <a:off x="853444" y="2381165"/>
            <a:ext cx="5181600" cy="2690957"/>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b="1" lang="en-US"/>
              <a:t>Complete Translocation</a:t>
            </a:r>
            <a:endParaRPr/>
          </a:p>
          <a:p>
            <a:pPr indent="0" lvl="1" marL="457200" rtl="0" algn="l">
              <a:lnSpc>
                <a:spcPct val="90000"/>
              </a:lnSpc>
              <a:spcBef>
                <a:spcPts val="500"/>
              </a:spcBef>
              <a:spcAft>
                <a:spcPts val="0"/>
              </a:spcAft>
              <a:buClr>
                <a:schemeClr val="dk1"/>
              </a:buClr>
              <a:buSzPts val="2400"/>
              <a:buNone/>
            </a:pPr>
            <a:r>
              <a:rPr lang="en-US"/>
              <a:t>Complete chromosome is translocated it other chromosome</a:t>
            </a:r>
            <a:endParaRPr/>
          </a:p>
          <a:p>
            <a:pPr indent="0" lvl="1" marL="457200" rtl="0" algn="l">
              <a:lnSpc>
                <a:spcPct val="90000"/>
              </a:lnSpc>
              <a:spcBef>
                <a:spcPts val="500"/>
              </a:spcBef>
              <a:spcAft>
                <a:spcPts val="0"/>
              </a:spcAft>
              <a:buClr>
                <a:schemeClr val="dk1"/>
              </a:buClr>
              <a:buSzPts val="2400"/>
              <a:buNone/>
            </a:pPr>
            <a:r>
              <a:t/>
            </a:r>
            <a:endParaRPr/>
          </a:p>
          <a:p>
            <a:pPr indent="0" lvl="1" marL="457200" rtl="0" algn="l">
              <a:lnSpc>
                <a:spcPct val="90000"/>
              </a:lnSpc>
              <a:spcBef>
                <a:spcPts val="500"/>
              </a:spcBef>
              <a:spcAft>
                <a:spcPts val="0"/>
              </a:spcAft>
              <a:buClr>
                <a:schemeClr val="dk1"/>
              </a:buClr>
              <a:buSzPts val="2400"/>
              <a:buNone/>
            </a:pPr>
            <a:r>
              <a:t/>
            </a:r>
            <a:endParaRPr/>
          </a:p>
          <a:p>
            <a:pPr indent="0" lvl="1" marL="457200" rtl="0" algn="l">
              <a:lnSpc>
                <a:spcPct val="90000"/>
              </a:lnSpc>
              <a:spcBef>
                <a:spcPts val="500"/>
              </a:spcBef>
              <a:spcAft>
                <a:spcPts val="0"/>
              </a:spcAft>
              <a:buClr>
                <a:schemeClr val="dk1"/>
              </a:buClr>
              <a:buSzPts val="2400"/>
              <a:buNone/>
            </a:pPr>
            <a:r>
              <a:t/>
            </a:r>
            <a:endParaRPr/>
          </a:p>
        </p:txBody>
      </p:sp>
      <p:sp>
        <p:nvSpPr>
          <p:cNvPr id="1240" name="Google Shape;1240;p57"/>
          <p:cNvSpPr txBox="1"/>
          <p:nvPr>
            <p:ph idx="2" type="body"/>
          </p:nvPr>
        </p:nvSpPr>
        <p:spPr>
          <a:xfrm>
            <a:off x="6199919" y="2403922"/>
            <a:ext cx="5181600" cy="2701804"/>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b="1" lang="en-US"/>
              <a:t>Partial Translocation: </a:t>
            </a:r>
            <a:br>
              <a:rPr lang="en-US"/>
            </a:br>
            <a:r>
              <a:rPr lang="en-US"/>
              <a:t>segment of chromosome is translocated to other one</a:t>
            </a:r>
            <a:endParaRPr b="1"/>
          </a:p>
          <a:p>
            <a:pPr indent="-50800" lvl="0" marL="228600" rtl="0" algn="l">
              <a:lnSpc>
                <a:spcPct val="90000"/>
              </a:lnSpc>
              <a:spcBef>
                <a:spcPts val="1000"/>
              </a:spcBef>
              <a:spcAft>
                <a:spcPts val="0"/>
              </a:spcAft>
              <a:buClr>
                <a:schemeClr val="dk1"/>
              </a:buClr>
              <a:buSzPts val="2800"/>
              <a:buNone/>
            </a:pPr>
            <a:r>
              <a:t/>
            </a:r>
            <a:endParaRPr/>
          </a:p>
        </p:txBody>
      </p:sp>
      <p:grpSp>
        <p:nvGrpSpPr>
          <p:cNvPr id="1241" name="Google Shape;1241;p57"/>
          <p:cNvGrpSpPr/>
          <p:nvPr/>
        </p:nvGrpSpPr>
        <p:grpSpPr>
          <a:xfrm>
            <a:off x="1046023" y="3570388"/>
            <a:ext cx="1295399" cy="1306776"/>
            <a:chOff x="1108362" y="3413921"/>
            <a:chExt cx="1295399" cy="1306776"/>
          </a:xfrm>
        </p:grpSpPr>
        <p:grpSp>
          <p:nvGrpSpPr>
            <p:cNvPr id="1242" name="Google Shape;1242;p57"/>
            <p:cNvGrpSpPr/>
            <p:nvPr/>
          </p:nvGrpSpPr>
          <p:grpSpPr>
            <a:xfrm>
              <a:off x="1468582" y="3537867"/>
              <a:ext cx="692728" cy="823990"/>
              <a:chOff x="1953491" y="3526338"/>
              <a:chExt cx="692728" cy="823990"/>
            </a:xfrm>
          </p:grpSpPr>
          <p:cxnSp>
            <p:nvCxnSpPr>
              <p:cNvPr id="1243" name="Google Shape;1243;p57"/>
              <p:cNvCxnSpPr/>
              <p:nvPr/>
            </p:nvCxnSpPr>
            <p:spPr>
              <a:xfrm>
                <a:off x="1953491" y="3713018"/>
                <a:ext cx="0" cy="637309"/>
              </a:xfrm>
              <a:prstGeom prst="straightConnector1">
                <a:avLst/>
              </a:prstGeom>
              <a:noFill/>
              <a:ln cap="flat" cmpd="sng" w="28575">
                <a:solidFill>
                  <a:schemeClr val="dk1"/>
                </a:solidFill>
                <a:prstDash val="solid"/>
                <a:miter lim="800000"/>
                <a:headEnd len="sm" w="sm" type="none"/>
                <a:tailEnd len="sm" w="sm" type="none"/>
              </a:ln>
            </p:spPr>
          </p:cxnSp>
          <p:cxnSp>
            <p:nvCxnSpPr>
              <p:cNvPr id="1244" name="Google Shape;1244;p57"/>
              <p:cNvCxnSpPr/>
              <p:nvPr/>
            </p:nvCxnSpPr>
            <p:spPr>
              <a:xfrm>
                <a:off x="2133600" y="3713018"/>
                <a:ext cx="0" cy="637309"/>
              </a:xfrm>
              <a:prstGeom prst="straightConnector1">
                <a:avLst/>
              </a:prstGeom>
              <a:noFill/>
              <a:ln cap="flat" cmpd="sng" w="28575">
                <a:solidFill>
                  <a:schemeClr val="dk1"/>
                </a:solidFill>
                <a:prstDash val="solid"/>
                <a:miter lim="800000"/>
                <a:headEnd len="sm" w="sm" type="none"/>
                <a:tailEnd len="sm" w="sm" type="none"/>
              </a:ln>
            </p:spPr>
          </p:cxnSp>
          <p:cxnSp>
            <p:nvCxnSpPr>
              <p:cNvPr id="1245" name="Google Shape;1245;p57"/>
              <p:cNvCxnSpPr/>
              <p:nvPr/>
            </p:nvCxnSpPr>
            <p:spPr>
              <a:xfrm>
                <a:off x="2646218" y="4059382"/>
                <a:ext cx="1" cy="290945"/>
              </a:xfrm>
              <a:prstGeom prst="straightConnector1">
                <a:avLst/>
              </a:prstGeom>
              <a:noFill/>
              <a:ln cap="flat" cmpd="sng" w="28575">
                <a:solidFill>
                  <a:schemeClr val="dk1"/>
                </a:solidFill>
                <a:prstDash val="solid"/>
                <a:miter lim="800000"/>
                <a:headEnd len="sm" w="sm" type="none"/>
                <a:tailEnd len="sm" w="sm" type="none"/>
              </a:ln>
            </p:spPr>
          </p:cxnSp>
          <p:cxnSp>
            <p:nvCxnSpPr>
              <p:cNvPr id="1246" name="Google Shape;1246;p57"/>
              <p:cNvCxnSpPr/>
              <p:nvPr/>
            </p:nvCxnSpPr>
            <p:spPr>
              <a:xfrm rot="2700000">
                <a:off x="2237510" y="3483730"/>
                <a:ext cx="1" cy="290945"/>
              </a:xfrm>
              <a:prstGeom prst="straightConnector1">
                <a:avLst/>
              </a:prstGeom>
              <a:noFill/>
              <a:ln cap="flat" cmpd="sng" w="28575">
                <a:solidFill>
                  <a:schemeClr val="dk1"/>
                </a:solidFill>
                <a:prstDash val="solid"/>
                <a:miter lim="800000"/>
                <a:headEnd len="sm" w="sm" type="none"/>
                <a:tailEnd len="sm" w="sm" type="none"/>
              </a:ln>
            </p:spPr>
          </p:cxnSp>
        </p:grpSp>
        <p:sp>
          <p:nvSpPr>
            <p:cNvPr id="1247" name="Google Shape;1247;p57"/>
            <p:cNvSpPr txBox="1"/>
            <p:nvPr/>
          </p:nvSpPr>
          <p:spPr>
            <a:xfrm>
              <a:off x="1108362" y="4307004"/>
              <a:ext cx="44334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14</a:t>
              </a:r>
              <a:endParaRPr sz="1800">
                <a:solidFill>
                  <a:schemeClr val="dk1"/>
                </a:solidFill>
                <a:latin typeface="Times New Roman"/>
                <a:ea typeface="Times New Roman"/>
                <a:cs typeface="Times New Roman"/>
                <a:sym typeface="Times New Roman"/>
              </a:endParaRPr>
            </a:p>
          </p:txBody>
        </p:sp>
        <p:sp>
          <p:nvSpPr>
            <p:cNvPr id="1248" name="Google Shape;1248;p57"/>
            <p:cNvSpPr txBox="1"/>
            <p:nvPr/>
          </p:nvSpPr>
          <p:spPr>
            <a:xfrm>
              <a:off x="1517072" y="4307004"/>
              <a:ext cx="44334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14</a:t>
              </a:r>
              <a:endParaRPr sz="1800">
                <a:solidFill>
                  <a:schemeClr val="dk1"/>
                </a:solidFill>
                <a:latin typeface="Times New Roman"/>
                <a:ea typeface="Times New Roman"/>
                <a:cs typeface="Times New Roman"/>
                <a:sym typeface="Times New Roman"/>
              </a:endParaRPr>
            </a:p>
          </p:txBody>
        </p:sp>
        <p:sp>
          <p:nvSpPr>
            <p:cNvPr id="1249" name="Google Shape;1249;p57"/>
            <p:cNvSpPr txBox="1"/>
            <p:nvPr/>
          </p:nvSpPr>
          <p:spPr>
            <a:xfrm>
              <a:off x="1960415" y="4351365"/>
              <a:ext cx="44334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21</a:t>
              </a:r>
              <a:endParaRPr sz="1800">
                <a:solidFill>
                  <a:schemeClr val="dk1"/>
                </a:solidFill>
                <a:latin typeface="Times New Roman"/>
                <a:ea typeface="Times New Roman"/>
                <a:cs typeface="Times New Roman"/>
                <a:sym typeface="Times New Roman"/>
              </a:endParaRPr>
            </a:p>
          </p:txBody>
        </p:sp>
        <p:sp>
          <p:nvSpPr>
            <p:cNvPr id="1250" name="Google Shape;1250;p57"/>
            <p:cNvSpPr txBox="1"/>
            <p:nvPr/>
          </p:nvSpPr>
          <p:spPr>
            <a:xfrm>
              <a:off x="1801092" y="3413921"/>
              <a:ext cx="44334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21</a:t>
              </a:r>
              <a:endParaRPr sz="1800">
                <a:solidFill>
                  <a:schemeClr val="dk1"/>
                </a:solidFill>
                <a:latin typeface="Times New Roman"/>
                <a:ea typeface="Times New Roman"/>
                <a:cs typeface="Times New Roman"/>
                <a:sym typeface="Times New Roman"/>
              </a:endParaRPr>
            </a:p>
          </p:txBody>
        </p:sp>
      </p:grpSp>
      <p:grpSp>
        <p:nvGrpSpPr>
          <p:cNvPr id="1251" name="Google Shape;1251;p57"/>
          <p:cNvGrpSpPr/>
          <p:nvPr/>
        </p:nvGrpSpPr>
        <p:grpSpPr>
          <a:xfrm>
            <a:off x="7079676" y="3570158"/>
            <a:ext cx="1556555" cy="1284596"/>
            <a:chOff x="1207767" y="5280322"/>
            <a:chExt cx="1556555" cy="1284596"/>
          </a:xfrm>
        </p:grpSpPr>
        <p:grpSp>
          <p:nvGrpSpPr>
            <p:cNvPr id="1252" name="Google Shape;1252;p57"/>
            <p:cNvGrpSpPr/>
            <p:nvPr/>
          </p:nvGrpSpPr>
          <p:grpSpPr>
            <a:xfrm>
              <a:off x="1207767" y="5280322"/>
              <a:ext cx="1295402" cy="1284596"/>
              <a:chOff x="1108362" y="3413921"/>
              <a:chExt cx="1295402" cy="1284596"/>
            </a:xfrm>
          </p:grpSpPr>
          <p:grpSp>
            <p:nvGrpSpPr>
              <p:cNvPr id="1253" name="Google Shape;1253;p57"/>
              <p:cNvGrpSpPr/>
              <p:nvPr/>
            </p:nvGrpSpPr>
            <p:grpSpPr>
              <a:xfrm>
                <a:off x="1468582" y="3598587"/>
                <a:ext cx="692728" cy="763269"/>
                <a:chOff x="1953491" y="3587058"/>
                <a:chExt cx="692728" cy="763269"/>
              </a:xfrm>
            </p:grpSpPr>
            <p:cxnSp>
              <p:nvCxnSpPr>
                <p:cNvPr id="1254" name="Google Shape;1254;p57"/>
                <p:cNvCxnSpPr/>
                <p:nvPr/>
              </p:nvCxnSpPr>
              <p:spPr>
                <a:xfrm>
                  <a:off x="1953491" y="3713018"/>
                  <a:ext cx="0" cy="637309"/>
                </a:xfrm>
                <a:prstGeom prst="straightConnector1">
                  <a:avLst/>
                </a:prstGeom>
                <a:noFill/>
                <a:ln cap="flat" cmpd="sng" w="28575">
                  <a:solidFill>
                    <a:schemeClr val="dk1"/>
                  </a:solidFill>
                  <a:prstDash val="solid"/>
                  <a:miter lim="800000"/>
                  <a:headEnd len="sm" w="sm" type="none"/>
                  <a:tailEnd len="sm" w="sm" type="none"/>
                </a:ln>
              </p:spPr>
            </p:cxnSp>
            <p:cxnSp>
              <p:nvCxnSpPr>
                <p:cNvPr id="1255" name="Google Shape;1255;p57"/>
                <p:cNvCxnSpPr/>
                <p:nvPr/>
              </p:nvCxnSpPr>
              <p:spPr>
                <a:xfrm>
                  <a:off x="2133600" y="3713018"/>
                  <a:ext cx="0" cy="637309"/>
                </a:xfrm>
                <a:prstGeom prst="straightConnector1">
                  <a:avLst/>
                </a:prstGeom>
                <a:noFill/>
                <a:ln cap="flat" cmpd="sng" w="28575">
                  <a:solidFill>
                    <a:schemeClr val="dk1"/>
                  </a:solidFill>
                  <a:prstDash val="solid"/>
                  <a:miter lim="800000"/>
                  <a:headEnd len="sm" w="sm" type="none"/>
                  <a:tailEnd len="sm" w="sm" type="none"/>
                </a:ln>
              </p:spPr>
            </p:cxnSp>
            <p:cxnSp>
              <p:nvCxnSpPr>
                <p:cNvPr id="1256" name="Google Shape;1256;p57"/>
                <p:cNvCxnSpPr/>
                <p:nvPr/>
              </p:nvCxnSpPr>
              <p:spPr>
                <a:xfrm>
                  <a:off x="2646218" y="4059382"/>
                  <a:ext cx="1" cy="290945"/>
                </a:xfrm>
                <a:prstGeom prst="straightConnector1">
                  <a:avLst/>
                </a:prstGeom>
                <a:noFill/>
                <a:ln cap="flat" cmpd="sng" w="28575">
                  <a:solidFill>
                    <a:schemeClr val="dk1"/>
                  </a:solidFill>
                  <a:prstDash val="solid"/>
                  <a:miter lim="800000"/>
                  <a:headEnd len="sm" w="sm" type="none"/>
                  <a:tailEnd len="sm" w="sm" type="none"/>
                </a:ln>
              </p:spPr>
            </p:cxnSp>
            <p:cxnSp>
              <p:nvCxnSpPr>
                <p:cNvPr id="1257" name="Google Shape;1257;p57"/>
                <p:cNvCxnSpPr>
                  <a:stCxn id="1258" idx="1"/>
                </p:cNvCxnSpPr>
                <p:nvPr/>
              </p:nvCxnSpPr>
              <p:spPr>
                <a:xfrm flipH="1">
                  <a:off x="2134501" y="3587058"/>
                  <a:ext cx="151500" cy="144900"/>
                </a:xfrm>
                <a:prstGeom prst="straightConnector1">
                  <a:avLst/>
                </a:prstGeom>
                <a:noFill/>
                <a:ln cap="flat" cmpd="sng" w="28575">
                  <a:solidFill>
                    <a:schemeClr val="dk1"/>
                  </a:solidFill>
                  <a:prstDash val="solid"/>
                  <a:miter lim="800000"/>
                  <a:headEnd len="sm" w="sm" type="none"/>
                  <a:tailEnd len="sm" w="sm" type="none"/>
                </a:ln>
              </p:spPr>
            </p:cxnSp>
          </p:grpSp>
          <p:sp>
            <p:nvSpPr>
              <p:cNvPr id="1259" name="Google Shape;1259;p57"/>
              <p:cNvSpPr txBox="1"/>
              <p:nvPr/>
            </p:nvSpPr>
            <p:spPr>
              <a:xfrm>
                <a:off x="1108362" y="4307004"/>
                <a:ext cx="44334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14</a:t>
                </a:r>
                <a:endParaRPr sz="1800">
                  <a:solidFill>
                    <a:schemeClr val="dk1"/>
                  </a:solidFill>
                  <a:latin typeface="Times New Roman"/>
                  <a:ea typeface="Times New Roman"/>
                  <a:cs typeface="Times New Roman"/>
                  <a:sym typeface="Times New Roman"/>
                </a:endParaRPr>
              </a:p>
            </p:txBody>
          </p:sp>
          <p:sp>
            <p:nvSpPr>
              <p:cNvPr id="1260" name="Google Shape;1260;p57"/>
              <p:cNvSpPr txBox="1"/>
              <p:nvPr/>
            </p:nvSpPr>
            <p:spPr>
              <a:xfrm>
                <a:off x="1517072" y="4307004"/>
                <a:ext cx="44334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14</a:t>
                </a:r>
                <a:endParaRPr sz="1800">
                  <a:solidFill>
                    <a:schemeClr val="dk1"/>
                  </a:solidFill>
                  <a:latin typeface="Times New Roman"/>
                  <a:ea typeface="Times New Roman"/>
                  <a:cs typeface="Times New Roman"/>
                  <a:sym typeface="Times New Roman"/>
                </a:endParaRPr>
              </a:p>
            </p:txBody>
          </p:sp>
          <p:sp>
            <p:nvSpPr>
              <p:cNvPr id="1261" name="Google Shape;1261;p57"/>
              <p:cNvSpPr txBox="1"/>
              <p:nvPr/>
            </p:nvSpPr>
            <p:spPr>
              <a:xfrm>
                <a:off x="1960418" y="4329185"/>
                <a:ext cx="44334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5</a:t>
                </a:r>
                <a:endParaRPr sz="1800">
                  <a:solidFill>
                    <a:schemeClr val="dk1"/>
                  </a:solidFill>
                  <a:latin typeface="Times New Roman"/>
                  <a:ea typeface="Times New Roman"/>
                  <a:cs typeface="Times New Roman"/>
                  <a:sym typeface="Times New Roman"/>
                </a:endParaRPr>
              </a:p>
            </p:txBody>
          </p:sp>
          <p:sp>
            <p:nvSpPr>
              <p:cNvPr id="1258" name="Google Shape;1258;p57"/>
              <p:cNvSpPr txBox="1"/>
              <p:nvPr/>
            </p:nvSpPr>
            <p:spPr>
              <a:xfrm>
                <a:off x="1801092" y="3413921"/>
                <a:ext cx="44334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5</a:t>
                </a:r>
                <a:endParaRPr sz="1800">
                  <a:solidFill>
                    <a:schemeClr val="dk1"/>
                  </a:solidFill>
                  <a:latin typeface="Times New Roman"/>
                  <a:ea typeface="Times New Roman"/>
                  <a:cs typeface="Times New Roman"/>
                  <a:sym typeface="Times New Roman"/>
                </a:endParaRPr>
              </a:p>
            </p:txBody>
          </p:sp>
        </p:grpSp>
        <p:cxnSp>
          <p:nvCxnSpPr>
            <p:cNvPr id="1262" name="Google Shape;1262;p57"/>
            <p:cNvCxnSpPr/>
            <p:nvPr/>
          </p:nvCxnSpPr>
          <p:spPr>
            <a:xfrm>
              <a:off x="2403761" y="6058351"/>
              <a:ext cx="2425" cy="180000"/>
            </a:xfrm>
            <a:prstGeom prst="straightConnector1">
              <a:avLst/>
            </a:prstGeom>
            <a:noFill/>
            <a:ln cap="flat" cmpd="sng" w="28575">
              <a:solidFill>
                <a:schemeClr val="dk1"/>
              </a:solidFill>
              <a:prstDash val="solid"/>
              <a:miter lim="800000"/>
              <a:headEnd len="sm" w="sm" type="none"/>
              <a:tailEnd len="sm" w="sm" type="none"/>
            </a:ln>
          </p:spPr>
        </p:cxnSp>
        <p:sp>
          <p:nvSpPr>
            <p:cNvPr id="1263" name="Google Shape;1263;p57"/>
            <p:cNvSpPr txBox="1"/>
            <p:nvPr/>
          </p:nvSpPr>
          <p:spPr>
            <a:xfrm>
              <a:off x="2320976" y="6195586"/>
              <a:ext cx="44334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5</a:t>
              </a:r>
              <a:endParaRPr sz="1800">
                <a:solidFill>
                  <a:schemeClr val="dk1"/>
                </a:solidFill>
                <a:latin typeface="Times New Roman"/>
                <a:ea typeface="Times New Roman"/>
                <a:cs typeface="Times New Roman"/>
                <a:sym typeface="Times New Roman"/>
              </a:endParaRPr>
            </a:p>
          </p:txBody>
        </p:sp>
      </p:grpSp>
      <p:sp>
        <p:nvSpPr>
          <p:cNvPr id="1264" name="Google Shape;1264;p57"/>
          <p:cNvSpPr txBox="1"/>
          <p:nvPr/>
        </p:nvSpPr>
        <p:spPr>
          <a:xfrm>
            <a:off x="4502725" y="1429082"/>
            <a:ext cx="2396838"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Translocation</a:t>
            </a:r>
            <a:endParaRPr b="1" sz="2800">
              <a:solidFill>
                <a:schemeClr val="dk1"/>
              </a:solidFill>
              <a:latin typeface="Times New Roman"/>
              <a:ea typeface="Times New Roman"/>
              <a:cs typeface="Times New Roman"/>
              <a:sym typeface="Times New Roman"/>
            </a:endParaRPr>
          </a:p>
        </p:txBody>
      </p:sp>
      <p:cxnSp>
        <p:nvCxnSpPr>
          <p:cNvPr id="1265" name="Google Shape;1265;p57"/>
          <p:cNvCxnSpPr>
            <a:stCxn id="1264" idx="2"/>
            <a:endCxn id="1239" idx="0"/>
          </p:cNvCxnSpPr>
          <p:nvPr/>
        </p:nvCxnSpPr>
        <p:spPr>
          <a:xfrm flipH="1">
            <a:off x="3444244" y="1952302"/>
            <a:ext cx="2256900" cy="429000"/>
          </a:xfrm>
          <a:prstGeom prst="straightConnector1">
            <a:avLst/>
          </a:prstGeom>
          <a:noFill/>
          <a:ln cap="flat" cmpd="sng" w="9525">
            <a:solidFill>
              <a:schemeClr val="dk1"/>
            </a:solidFill>
            <a:prstDash val="solid"/>
            <a:miter lim="800000"/>
            <a:headEnd len="sm" w="sm" type="none"/>
            <a:tailEnd len="med" w="med" type="triangle"/>
          </a:ln>
        </p:spPr>
      </p:cxnSp>
      <p:cxnSp>
        <p:nvCxnSpPr>
          <p:cNvPr id="1266" name="Google Shape;1266;p57"/>
          <p:cNvCxnSpPr>
            <a:stCxn id="1264" idx="2"/>
            <a:endCxn id="1240" idx="0"/>
          </p:cNvCxnSpPr>
          <p:nvPr/>
        </p:nvCxnSpPr>
        <p:spPr>
          <a:xfrm>
            <a:off x="5701144" y="1952302"/>
            <a:ext cx="3089700" cy="451500"/>
          </a:xfrm>
          <a:prstGeom prst="straightConnector1">
            <a:avLst/>
          </a:prstGeom>
          <a:noFill/>
          <a:ln cap="flat" cmpd="sng" w="9525">
            <a:solidFill>
              <a:schemeClr val="dk1"/>
            </a:solidFill>
            <a:prstDash val="solid"/>
            <a:miter lim="800000"/>
            <a:headEnd len="sm" w="sm" type="none"/>
            <a:tailEnd len="med" w="med" type="triangle"/>
          </a:ln>
        </p:spPr>
      </p:cxnSp>
      <p:cxnSp>
        <p:nvCxnSpPr>
          <p:cNvPr id="1267" name="Google Shape;1267;p57"/>
          <p:cNvCxnSpPr/>
          <p:nvPr/>
        </p:nvCxnSpPr>
        <p:spPr>
          <a:xfrm flipH="1" rot="10800000">
            <a:off x="0" y="5072122"/>
            <a:ext cx="12192000" cy="33604"/>
          </a:xfrm>
          <a:prstGeom prst="straightConnector1">
            <a:avLst/>
          </a:prstGeom>
          <a:noFill/>
          <a:ln cap="flat" cmpd="sng" w="9525">
            <a:solidFill>
              <a:schemeClr val="dk1"/>
            </a:solidFill>
            <a:prstDash val="solid"/>
            <a:miter lim="800000"/>
            <a:headEnd len="sm" w="sm" type="none"/>
            <a:tailEnd len="sm" w="sm" type="none"/>
          </a:ln>
        </p:spPr>
      </p:cxnSp>
      <p:sp>
        <p:nvSpPr>
          <p:cNvPr id="1268" name="Google Shape;1268;p57"/>
          <p:cNvSpPr txBox="1"/>
          <p:nvPr/>
        </p:nvSpPr>
        <p:spPr>
          <a:xfrm>
            <a:off x="124698" y="5177959"/>
            <a:ext cx="1614062"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chemeClr val="dk1"/>
                </a:solidFill>
                <a:latin typeface="Times New Roman"/>
                <a:ea typeface="Times New Roman"/>
                <a:cs typeface="Times New Roman"/>
                <a:sym typeface="Times New Roman"/>
              </a:rPr>
              <a:t>Deletion:</a:t>
            </a:r>
            <a:endParaRPr b="1" sz="2800">
              <a:solidFill>
                <a:schemeClr val="dk1"/>
              </a:solidFill>
              <a:latin typeface="Times New Roman"/>
              <a:ea typeface="Times New Roman"/>
              <a:cs typeface="Times New Roman"/>
              <a:sym typeface="Times New Roman"/>
            </a:endParaRPr>
          </a:p>
        </p:txBody>
      </p:sp>
      <p:sp>
        <p:nvSpPr>
          <p:cNvPr id="1269" name="Google Shape;1269;p57"/>
          <p:cNvSpPr txBox="1"/>
          <p:nvPr/>
        </p:nvSpPr>
        <p:spPr>
          <a:xfrm>
            <a:off x="1586352" y="5250735"/>
            <a:ext cx="8542363"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imes New Roman"/>
                <a:ea typeface="Times New Roman"/>
                <a:cs typeface="Times New Roman"/>
                <a:sym typeface="Times New Roman"/>
              </a:rPr>
              <a:t>A segment of chromosome is deleted</a:t>
            </a:r>
            <a:endParaRPr sz="2400">
              <a:solidFill>
                <a:schemeClr val="dk1"/>
              </a:solidFill>
              <a:latin typeface="Times New Roman"/>
              <a:ea typeface="Times New Roman"/>
              <a:cs typeface="Times New Roman"/>
              <a:sym typeface="Times New Roman"/>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3" name="Shape 1273"/>
        <p:cNvGrpSpPr/>
        <p:nvPr/>
      </p:nvGrpSpPr>
      <p:grpSpPr>
        <a:xfrm>
          <a:off x="0" y="0"/>
          <a:ext cx="0" cy="0"/>
          <a:chOff x="0" y="0"/>
          <a:chExt cx="0" cy="0"/>
        </a:xfrm>
      </p:grpSpPr>
      <p:sp>
        <p:nvSpPr>
          <p:cNvPr id="1274" name="Google Shape;1274;p58"/>
          <p:cNvSpPr txBox="1"/>
          <p:nvPr>
            <p:ph type="title"/>
          </p:nvPr>
        </p:nvSpPr>
        <p:spPr>
          <a:xfrm>
            <a:off x="902591" y="-13081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t>Examples of structural mutations</a:t>
            </a:r>
            <a:endParaRPr/>
          </a:p>
        </p:txBody>
      </p:sp>
      <p:grpSp>
        <p:nvGrpSpPr>
          <p:cNvPr id="1275" name="Google Shape;1275;p58"/>
          <p:cNvGrpSpPr/>
          <p:nvPr/>
        </p:nvGrpSpPr>
        <p:grpSpPr>
          <a:xfrm>
            <a:off x="902591" y="1412674"/>
            <a:ext cx="1719141" cy="929340"/>
            <a:chOff x="7239918" y="3836103"/>
            <a:chExt cx="1719141" cy="1273774"/>
          </a:xfrm>
        </p:grpSpPr>
        <p:sp>
          <p:nvSpPr>
            <p:cNvPr id="1276" name="Google Shape;1276;p58"/>
            <p:cNvSpPr/>
            <p:nvPr/>
          </p:nvSpPr>
          <p:spPr>
            <a:xfrm>
              <a:off x="7239918" y="4478436"/>
              <a:ext cx="211055" cy="631441"/>
            </a:xfrm>
            <a:prstGeom prst="roundRect">
              <a:avLst>
                <a:gd fmla="val 16667" name="adj"/>
              </a:avLst>
            </a:prstGeom>
            <a:gradFill>
              <a:gsLst>
                <a:gs pos="0">
                  <a:srgbClr val="2E5980"/>
                </a:gs>
                <a:gs pos="50000">
                  <a:srgbClr val="4481B9"/>
                </a:gs>
                <a:gs pos="100000">
                  <a:srgbClr val="519BDE"/>
                </a:gs>
              </a:gsLst>
              <a:lin ang="1890000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277" name="Google Shape;1277;p58"/>
            <p:cNvSpPr/>
            <p:nvPr/>
          </p:nvSpPr>
          <p:spPr>
            <a:xfrm>
              <a:off x="7239918" y="3836103"/>
              <a:ext cx="211055" cy="631441"/>
            </a:xfrm>
            <a:prstGeom prst="roundRect">
              <a:avLst>
                <a:gd fmla="val 16667" name="adj"/>
              </a:avLst>
            </a:prstGeom>
            <a:gradFill>
              <a:gsLst>
                <a:gs pos="0">
                  <a:srgbClr val="2E5980"/>
                </a:gs>
                <a:gs pos="50000">
                  <a:srgbClr val="4481B9"/>
                </a:gs>
                <a:gs pos="100000">
                  <a:srgbClr val="519BDE"/>
                </a:gs>
              </a:gsLst>
              <a:lin ang="1890000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278" name="Google Shape;1278;p58"/>
            <p:cNvSpPr/>
            <p:nvPr/>
          </p:nvSpPr>
          <p:spPr>
            <a:xfrm>
              <a:off x="7664506" y="4478436"/>
              <a:ext cx="211055" cy="631441"/>
            </a:xfrm>
            <a:prstGeom prst="roundRect">
              <a:avLst>
                <a:gd fmla="val 16667" name="adj"/>
              </a:avLst>
            </a:prstGeom>
            <a:gradFill>
              <a:gsLst>
                <a:gs pos="0">
                  <a:srgbClr val="2E5980"/>
                </a:gs>
                <a:gs pos="50000">
                  <a:srgbClr val="4481B9"/>
                </a:gs>
                <a:gs pos="100000">
                  <a:srgbClr val="519BDE"/>
                </a:gs>
              </a:gsLst>
              <a:lin ang="1890000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279" name="Google Shape;1279;p58"/>
            <p:cNvSpPr/>
            <p:nvPr/>
          </p:nvSpPr>
          <p:spPr>
            <a:xfrm>
              <a:off x="7664506" y="3836103"/>
              <a:ext cx="211055" cy="631441"/>
            </a:xfrm>
            <a:prstGeom prst="roundRect">
              <a:avLst>
                <a:gd fmla="val 16667" name="adj"/>
              </a:avLst>
            </a:prstGeom>
            <a:gradFill>
              <a:gsLst>
                <a:gs pos="0">
                  <a:srgbClr val="2E5980"/>
                </a:gs>
                <a:gs pos="50000">
                  <a:srgbClr val="4481B9"/>
                </a:gs>
                <a:gs pos="100000">
                  <a:srgbClr val="519BDE"/>
                </a:gs>
              </a:gsLst>
              <a:lin ang="1890000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280" name="Google Shape;1280;p58"/>
            <p:cNvSpPr/>
            <p:nvPr/>
          </p:nvSpPr>
          <p:spPr>
            <a:xfrm>
              <a:off x="8471882" y="4668233"/>
              <a:ext cx="183880" cy="439836"/>
            </a:xfrm>
            <a:prstGeom prst="roundRect">
              <a:avLst>
                <a:gd fmla="val 16667" name="adj"/>
              </a:avLst>
            </a:prstGeom>
            <a:gradFill>
              <a:gsLst>
                <a:gs pos="0">
                  <a:srgbClr val="835E6D"/>
                </a:gs>
                <a:gs pos="50000">
                  <a:srgbClr val="BD889E"/>
                </a:gs>
                <a:gs pos="100000">
                  <a:srgbClr val="E3A3BE"/>
                </a:gs>
              </a:gsLst>
              <a:lin ang="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281" name="Google Shape;1281;p58"/>
            <p:cNvSpPr/>
            <p:nvPr/>
          </p:nvSpPr>
          <p:spPr>
            <a:xfrm>
              <a:off x="8471882" y="4224311"/>
              <a:ext cx="183880" cy="439836"/>
            </a:xfrm>
            <a:prstGeom prst="roundRect">
              <a:avLst>
                <a:gd fmla="val 16667" name="adj"/>
              </a:avLst>
            </a:prstGeom>
            <a:gradFill>
              <a:gsLst>
                <a:gs pos="0">
                  <a:srgbClr val="835E6D"/>
                </a:gs>
                <a:gs pos="50000">
                  <a:srgbClr val="BD889E"/>
                </a:gs>
                <a:gs pos="100000">
                  <a:srgbClr val="E3A3BE"/>
                </a:gs>
              </a:gsLst>
              <a:lin ang="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282" name="Google Shape;1282;p58"/>
            <p:cNvSpPr/>
            <p:nvPr/>
          </p:nvSpPr>
          <p:spPr>
            <a:xfrm>
              <a:off x="8775179" y="4668148"/>
              <a:ext cx="183880" cy="439836"/>
            </a:xfrm>
            <a:prstGeom prst="roundRect">
              <a:avLst>
                <a:gd fmla="val 16667" name="adj"/>
              </a:avLst>
            </a:prstGeom>
            <a:gradFill>
              <a:gsLst>
                <a:gs pos="0">
                  <a:srgbClr val="835E6D"/>
                </a:gs>
                <a:gs pos="50000">
                  <a:srgbClr val="BD889E"/>
                </a:gs>
                <a:gs pos="100000">
                  <a:srgbClr val="E3A3BE"/>
                </a:gs>
              </a:gsLst>
              <a:lin ang="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283" name="Google Shape;1283;p58"/>
            <p:cNvSpPr/>
            <p:nvPr/>
          </p:nvSpPr>
          <p:spPr>
            <a:xfrm>
              <a:off x="8775179" y="4224226"/>
              <a:ext cx="183880" cy="439836"/>
            </a:xfrm>
            <a:prstGeom prst="roundRect">
              <a:avLst>
                <a:gd fmla="val 16667" name="adj"/>
              </a:avLst>
            </a:prstGeom>
            <a:gradFill>
              <a:gsLst>
                <a:gs pos="0">
                  <a:srgbClr val="835E6D"/>
                </a:gs>
                <a:gs pos="50000">
                  <a:srgbClr val="BD889E"/>
                </a:gs>
                <a:gs pos="100000">
                  <a:srgbClr val="E3A3BE"/>
                </a:gs>
              </a:gsLst>
              <a:lin ang="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grpSp>
        <p:nvGrpSpPr>
          <p:cNvPr id="1284" name="Google Shape;1284;p58"/>
          <p:cNvGrpSpPr/>
          <p:nvPr/>
        </p:nvGrpSpPr>
        <p:grpSpPr>
          <a:xfrm>
            <a:off x="902591" y="5898381"/>
            <a:ext cx="1415844" cy="929340"/>
            <a:chOff x="7239918" y="3836103"/>
            <a:chExt cx="1415844" cy="1273774"/>
          </a:xfrm>
        </p:grpSpPr>
        <p:sp>
          <p:nvSpPr>
            <p:cNvPr id="1285" name="Google Shape;1285;p58"/>
            <p:cNvSpPr/>
            <p:nvPr/>
          </p:nvSpPr>
          <p:spPr>
            <a:xfrm>
              <a:off x="7239918" y="4478436"/>
              <a:ext cx="211055" cy="631441"/>
            </a:xfrm>
            <a:prstGeom prst="roundRect">
              <a:avLst>
                <a:gd fmla="val 16667" name="adj"/>
              </a:avLst>
            </a:prstGeom>
            <a:gradFill>
              <a:gsLst>
                <a:gs pos="0">
                  <a:srgbClr val="2E5980"/>
                </a:gs>
                <a:gs pos="50000">
                  <a:srgbClr val="4481B9"/>
                </a:gs>
                <a:gs pos="100000">
                  <a:srgbClr val="519BDE"/>
                </a:gs>
              </a:gsLst>
              <a:lin ang="1890000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286" name="Google Shape;1286;p58"/>
            <p:cNvSpPr/>
            <p:nvPr/>
          </p:nvSpPr>
          <p:spPr>
            <a:xfrm>
              <a:off x="7239918" y="3836103"/>
              <a:ext cx="211055" cy="631441"/>
            </a:xfrm>
            <a:prstGeom prst="roundRect">
              <a:avLst>
                <a:gd fmla="val 16667" name="adj"/>
              </a:avLst>
            </a:prstGeom>
            <a:gradFill>
              <a:gsLst>
                <a:gs pos="0">
                  <a:srgbClr val="2E5980"/>
                </a:gs>
                <a:gs pos="50000">
                  <a:srgbClr val="4481B9"/>
                </a:gs>
                <a:gs pos="100000">
                  <a:srgbClr val="519BDE"/>
                </a:gs>
              </a:gsLst>
              <a:lin ang="1890000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287" name="Google Shape;1287;p58"/>
            <p:cNvSpPr/>
            <p:nvPr/>
          </p:nvSpPr>
          <p:spPr>
            <a:xfrm>
              <a:off x="7664506" y="4478436"/>
              <a:ext cx="211055" cy="631441"/>
            </a:xfrm>
            <a:prstGeom prst="roundRect">
              <a:avLst>
                <a:gd fmla="val 16667" name="adj"/>
              </a:avLst>
            </a:prstGeom>
            <a:gradFill>
              <a:gsLst>
                <a:gs pos="0">
                  <a:srgbClr val="2E5980"/>
                </a:gs>
                <a:gs pos="50000">
                  <a:srgbClr val="4481B9"/>
                </a:gs>
                <a:gs pos="100000">
                  <a:srgbClr val="519BDE"/>
                </a:gs>
              </a:gsLst>
              <a:lin ang="1890000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288" name="Google Shape;1288;p58"/>
            <p:cNvSpPr/>
            <p:nvPr/>
          </p:nvSpPr>
          <p:spPr>
            <a:xfrm>
              <a:off x="7664506" y="3836103"/>
              <a:ext cx="211055" cy="631441"/>
            </a:xfrm>
            <a:prstGeom prst="roundRect">
              <a:avLst>
                <a:gd fmla="val 16667" name="adj"/>
              </a:avLst>
            </a:prstGeom>
            <a:gradFill>
              <a:gsLst>
                <a:gs pos="0">
                  <a:srgbClr val="2E5980"/>
                </a:gs>
                <a:gs pos="50000">
                  <a:srgbClr val="4481B9"/>
                </a:gs>
                <a:gs pos="100000">
                  <a:srgbClr val="519BDE"/>
                </a:gs>
              </a:gsLst>
              <a:lin ang="1890000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289" name="Google Shape;1289;p58"/>
            <p:cNvSpPr/>
            <p:nvPr/>
          </p:nvSpPr>
          <p:spPr>
            <a:xfrm>
              <a:off x="8471882" y="4668233"/>
              <a:ext cx="183880" cy="439836"/>
            </a:xfrm>
            <a:prstGeom prst="roundRect">
              <a:avLst>
                <a:gd fmla="val 16667" name="adj"/>
              </a:avLst>
            </a:prstGeom>
            <a:gradFill>
              <a:gsLst>
                <a:gs pos="0">
                  <a:srgbClr val="835E6D"/>
                </a:gs>
                <a:gs pos="50000">
                  <a:srgbClr val="BD889E"/>
                </a:gs>
                <a:gs pos="100000">
                  <a:srgbClr val="E3A3BE"/>
                </a:gs>
              </a:gsLst>
              <a:lin ang="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290" name="Google Shape;1290;p58"/>
            <p:cNvSpPr/>
            <p:nvPr/>
          </p:nvSpPr>
          <p:spPr>
            <a:xfrm>
              <a:off x="8471882" y="4224311"/>
              <a:ext cx="183880" cy="439836"/>
            </a:xfrm>
            <a:prstGeom prst="roundRect">
              <a:avLst>
                <a:gd fmla="val 16667" name="adj"/>
              </a:avLst>
            </a:prstGeom>
            <a:gradFill>
              <a:gsLst>
                <a:gs pos="0">
                  <a:srgbClr val="835E6D"/>
                </a:gs>
                <a:gs pos="50000">
                  <a:srgbClr val="BD889E"/>
                </a:gs>
                <a:gs pos="100000">
                  <a:srgbClr val="E3A3BE"/>
                </a:gs>
              </a:gsLst>
              <a:lin ang="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grpSp>
        <p:nvGrpSpPr>
          <p:cNvPr id="1291" name="Google Shape;1291;p58"/>
          <p:cNvGrpSpPr/>
          <p:nvPr/>
        </p:nvGrpSpPr>
        <p:grpSpPr>
          <a:xfrm>
            <a:off x="874527" y="2582116"/>
            <a:ext cx="1719141" cy="929340"/>
            <a:chOff x="7239918" y="3836103"/>
            <a:chExt cx="1719141" cy="1273774"/>
          </a:xfrm>
        </p:grpSpPr>
        <p:sp>
          <p:nvSpPr>
            <p:cNvPr id="1292" name="Google Shape;1292;p58"/>
            <p:cNvSpPr/>
            <p:nvPr/>
          </p:nvSpPr>
          <p:spPr>
            <a:xfrm>
              <a:off x="7239918" y="4478436"/>
              <a:ext cx="211055" cy="631441"/>
            </a:xfrm>
            <a:prstGeom prst="roundRect">
              <a:avLst>
                <a:gd fmla="val 16667" name="adj"/>
              </a:avLst>
            </a:prstGeom>
            <a:gradFill>
              <a:gsLst>
                <a:gs pos="0">
                  <a:srgbClr val="2E5980"/>
                </a:gs>
                <a:gs pos="50000">
                  <a:srgbClr val="4481B9"/>
                </a:gs>
                <a:gs pos="100000">
                  <a:srgbClr val="519BDE"/>
                </a:gs>
              </a:gsLst>
              <a:lin ang="1890000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293" name="Google Shape;1293;p58"/>
            <p:cNvSpPr/>
            <p:nvPr/>
          </p:nvSpPr>
          <p:spPr>
            <a:xfrm>
              <a:off x="7239918" y="3836103"/>
              <a:ext cx="211055" cy="631441"/>
            </a:xfrm>
            <a:prstGeom prst="roundRect">
              <a:avLst>
                <a:gd fmla="val 16667" name="adj"/>
              </a:avLst>
            </a:prstGeom>
            <a:gradFill>
              <a:gsLst>
                <a:gs pos="0">
                  <a:srgbClr val="2E5980"/>
                </a:gs>
                <a:gs pos="50000">
                  <a:srgbClr val="4481B9"/>
                </a:gs>
                <a:gs pos="100000">
                  <a:srgbClr val="519BDE"/>
                </a:gs>
              </a:gsLst>
              <a:lin ang="1890000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294" name="Google Shape;1294;p58"/>
            <p:cNvSpPr/>
            <p:nvPr/>
          </p:nvSpPr>
          <p:spPr>
            <a:xfrm>
              <a:off x="7664506" y="4478436"/>
              <a:ext cx="211055" cy="631441"/>
            </a:xfrm>
            <a:prstGeom prst="roundRect">
              <a:avLst>
                <a:gd fmla="val 16667" name="adj"/>
              </a:avLst>
            </a:prstGeom>
            <a:gradFill>
              <a:gsLst>
                <a:gs pos="0">
                  <a:srgbClr val="2E5980"/>
                </a:gs>
                <a:gs pos="50000">
                  <a:srgbClr val="4481B9"/>
                </a:gs>
                <a:gs pos="100000">
                  <a:srgbClr val="519BDE"/>
                </a:gs>
              </a:gsLst>
              <a:lin ang="1890000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295" name="Google Shape;1295;p58"/>
            <p:cNvSpPr/>
            <p:nvPr/>
          </p:nvSpPr>
          <p:spPr>
            <a:xfrm>
              <a:off x="7664506" y="3836103"/>
              <a:ext cx="211055" cy="631441"/>
            </a:xfrm>
            <a:prstGeom prst="roundRect">
              <a:avLst>
                <a:gd fmla="val 16667" name="adj"/>
              </a:avLst>
            </a:prstGeom>
            <a:gradFill>
              <a:gsLst>
                <a:gs pos="0">
                  <a:srgbClr val="2E5980"/>
                </a:gs>
                <a:gs pos="50000">
                  <a:srgbClr val="4481B9"/>
                </a:gs>
                <a:gs pos="100000">
                  <a:srgbClr val="519BDE"/>
                </a:gs>
              </a:gsLst>
              <a:lin ang="1890000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296" name="Google Shape;1296;p58"/>
            <p:cNvSpPr/>
            <p:nvPr/>
          </p:nvSpPr>
          <p:spPr>
            <a:xfrm>
              <a:off x="8471882" y="4668233"/>
              <a:ext cx="183880" cy="439836"/>
            </a:xfrm>
            <a:prstGeom prst="roundRect">
              <a:avLst>
                <a:gd fmla="val 16667" name="adj"/>
              </a:avLst>
            </a:prstGeom>
            <a:gradFill>
              <a:gsLst>
                <a:gs pos="0">
                  <a:srgbClr val="835E6D"/>
                </a:gs>
                <a:gs pos="50000">
                  <a:srgbClr val="BD889E"/>
                </a:gs>
                <a:gs pos="100000">
                  <a:srgbClr val="E3A3BE"/>
                </a:gs>
              </a:gsLst>
              <a:lin ang="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297" name="Google Shape;1297;p58"/>
            <p:cNvSpPr/>
            <p:nvPr/>
          </p:nvSpPr>
          <p:spPr>
            <a:xfrm>
              <a:off x="8471882" y="4224311"/>
              <a:ext cx="183880" cy="439836"/>
            </a:xfrm>
            <a:prstGeom prst="roundRect">
              <a:avLst>
                <a:gd fmla="val 16667" name="adj"/>
              </a:avLst>
            </a:prstGeom>
            <a:gradFill>
              <a:gsLst>
                <a:gs pos="0">
                  <a:srgbClr val="835E6D"/>
                </a:gs>
                <a:gs pos="50000">
                  <a:srgbClr val="BD889E"/>
                </a:gs>
                <a:gs pos="100000">
                  <a:srgbClr val="E3A3BE"/>
                </a:gs>
              </a:gsLst>
              <a:lin ang="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298" name="Google Shape;1298;p58"/>
            <p:cNvSpPr/>
            <p:nvPr/>
          </p:nvSpPr>
          <p:spPr>
            <a:xfrm>
              <a:off x="8775179" y="4668148"/>
              <a:ext cx="183880" cy="439836"/>
            </a:xfrm>
            <a:prstGeom prst="roundRect">
              <a:avLst>
                <a:gd fmla="val 16667" name="adj"/>
              </a:avLst>
            </a:prstGeom>
            <a:gradFill>
              <a:gsLst>
                <a:gs pos="0">
                  <a:srgbClr val="835E6D"/>
                </a:gs>
                <a:gs pos="50000">
                  <a:srgbClr val="BD889E"/>
                </a:gs>
                <a:gs pos="100000">
                  <a:srgbClr val="E3A3BE"/>
                </a:gs>
              </a:gsLst>
              <a:lin ang="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299" name="Google Shape;1299;p58"/>
            <p:cNvSpPr/>
            <p:nvPr/>
          </p:nvSpPr>
          <p:spPr>
            <a:xfrm>
              <a:off x="8775179" y="4328668"/>
              <a:ext cx="183880" cy="345397"/>
            </a:xfrm>
            <a:prstGeom prst="roundRect">
              <a:avLst>
                <a:gd fmla="val 16667" name="adj"/>
              </a:avLst>
            </a:prstGeom>
            <a:gradFill>
              <a:gsLst>
                <a:gs pos="0">
                  <a:srgbClr val="835E6D"/>
                </a:gs>
                <a:gs pos="50000">
                  <a:srgbClr val="BD889E"/>
                </a:gs>
                <a:gs pos="100000">
                  <a:srgbClr val="E3A3BE"/>
                </a:gs>
              </a:gsLst>
              <a:lin ang="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grpSp>
        <p:nvGrpSpPr>
          <p:cNvPr id="1300" name="Google Shape;1300;p58"/>
          <p:cNvGrpSpPr/>
          <p:nvPr/>
        </p:nvGrpSpPr>
        <p:grpSpPr>
          <a:xfrm>
            <a:off x="902591" y="4382766"/>
            <a:ext cx="1719141" cy="929340"/>
            <a:chOff x="7239918" y="3836103"/>
            <a:chExt cx="1719141" cy="1273774"/>
          </a:xfrm>
        </p:grpSpPr>
        <p:sp>
          <p:nvSpPr>
            <p:cNvPr id="1301" name="Google Shape;1301;p58"/>
            <p:cNvSpPr/>
            <p:nvPr/>
          </p:nvSpPr>
          <p:spPr>
            <a:xfrm>
              <a:off x="7239918" y="4478436"/>
              <a:ext cx="211055" cy="631441"/>
            </a:xfrm>
            <a:prstGeom prst="roundRect">
              <a:avLst>
                <a:gd fmla="val 16667" name="adj"/>
              </a:avLst>
            </a:prstGeom>
            <a:gradFill>
              <a:gsLst>
                <a:gs pos="0">
                  <a:srgbClr val="2E5980"/>
                </a:gs>
                <a:gs pos="50000">
                  <a:srgbClr val="4481B9"/>
                </a:gs>
                <a:gs pos="100000">
                  <a:srgbClr val="519BDE"/>
                </a:gs>
              </a:gsLst>
              <a:lin ang="1890000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302" name="Google Shape;1302;p58"/>
            <p:cNvSpPr/>
            <p:nvPr/>
          </p:nvSpPr>
          <p:spPr>
            <a:xfrm>
              <a:off x="7239918" y="3836103"/>
              <a:ext cx="211055" cy="631441"/>
            </a:xfrm>
            <a:prstGeom prst="roundRect">
              <a:avLst>
                <a:gd fmla="val 16667" name="adj"/>
              </a:avLst>
            </a:prstGeom>
            <a:gradFill>
              <a:gsLst>
                <a:gs pos="0">
                  <a:srgbClr val="2E5980"/>
                </a:gs>
                <a:gs pos="50000">
                  <a:srgbClr val="4481B9"/>
                </a:gs>
                <a:gs pos="100000">
                  <a:srgbClr val="519BDE"/>
                </a:gs>
              </a:gsLst>
              <a:lin ang="1890000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303" name="Google Shape;1303;p58"/>
            <p:cNvSpPr/>
            <p:nvPr/>
          </p:nvSpPr>
          <p:spPr>
            <a:xfrm>
              <a:off x="7664506" y="4478436"/>
              <a:ext cx="211055" cy="631441"/>
            </a:xfrm>
            <a:prstGeom prst="roundRect">
              <a:avLst>
                <a:gd fmla="val 16667" name="adj"/>
              </a:avLst>
            </a:prstGeom>
            <a:gradFill>
              <a:gsLst>
                <a:gs pos="0">
                  <a:srgbClr val="2E5980"/>
                </a:gs>
                <a:gs pos="50000">
                  <a:srgbClr val="4481B9"/>
                </a:gs>
                <a:gs pos="100000">
                  <a:srgbClr val="519BDE"/>
                </a:gs>
              </a:gsLst>
              <a:lin ang="1890000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304" name="Google Shape;1304;p58"/>
            <p:cNvSpPr/>
            <p:nvPr/>
          </p:nvSpPr>
          <p:spPr>
            <a:xfrm>
              <a:off x="7664506" y="3836103"/>
              <a:ext cx="211055" cy="631441"/>
            </a:xfrm>
            <a:prstGeom prst="roundRect">
              <a:avLst>
                <a:gd fmla="val 16667" name="adj"/>
              </a:avLst>
            </a:prstGeom>
            <a:gradFill>
              <a:gsLst>
                <a:gs pos="0">
                  <a:srgbClr val="2E5980"/>
                </a:gs>
                <a:gs pos="50000">
                  <a:srgbClr val="4481B9"/>
                </a:gs>
                <a:gs pos="100000">
                  <a:srgbClr val="519BDE"/>
                </a:gs>
              </a:gsLst>
              <a:lin ang="1890000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305" name="Google Shape;1305;p58"/>
            <p:cNvSpPr/>
            <p:nvPr/>
          </p:nvSpPr>
          <p:spPr>
            <a:xfrm>
              <a:off x="8471882" y="4668233"/>
              <a:ext cx="183880" cy="439836"/>
            </a:xfrm>
            <a:prstGeom prst="roundRect">
              <a:avLst>
                <a:gd fmla="val 16667" name="adj"/>
              </a:avLst>
            </a:prstGeom>
            <a:gradFill>
              <a:gsLst>
                <a:gs pos="0">
                  <a:srgbClr val="835E6D"/>
                </a:gs>
                <a:gs pos="50000">
                  <a:srgbClr val="BD889E"/>
                </a:gs>
                <a:gs pos="100000">
                  <a:srgbClr val="E3A3BE"/>
                </a:gs>
              </a:gsLst>
              <a:lin ang="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306" name="Google Shape;1306;p58"/>
            <p:cNvSpPr/>
            <p:nvPr/>
          </p:nvSpPr>
          <p:spPr>
            <a:xfrm>
              <a:off x="8471882" y="4224311"/>
              <a:ext cx="183880" cy="439836"/>
            </a:xfrm>
            <a:prstGeom prst="roundRect">
              <a:avLst>
                <a:gd fmla="val 16667" name="adj"/>
              </a:avLst>
            </a:prstGeom>
            <a:gradFill>
              <a:gsLst>
                <a:gs pos="0">
                  <a:srgbClr val="835E6D"/>
                </a:gs>
                <a:gs pos="50000">
                  <a:srgbClr val="BD889E"/>
                </a:gs>
                <a:gs pos="100000">
                  <a:srgbClr val="E3A3BE"/>
                </a:gs>
              </a:gsLst>
              <a:lin ang="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307" name="Google Shape;1307;p58"/>
            <p:cNvSpPr/>
            <p:nvPr/>
          </p:nvSpPr>
          <p:spPr>
            <a:xfrm>
              <a:off x="8775179" y="4668148"/>
              <a:ext cx="183880" cy="439836"/>
            </a:xfrm>
            <a:prstGeom prst="roundRect">
              <a:avLst>
                <a:gd fmla="val 16667" name="adj"/>
              </a:avLst>
            </a:prstGeom>
            <a:gradFill>
              <a:gsLst>
                <a:gs pos="0">
                  <a:srgbClr val="835E6D"/>
                </a:gs>
                <a:gs pos="50000">
                  <a:srgbClr val="BD889E"/>
                </a:gs>
                <a:gs pos="100000">
                  <a:srgbClr val="E3A3BE"/>
                </a:gs>
              </a:gsLst>
              <a:lin ang="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308" name="Google Shape;1308;p58"/>
            <p:cNvSpPr/>
            <p:nvPr/>
          </p:nvSpPr>
          <p:spPr>
            <a:xfrm>
              <a:off x="8775179" y="4328668"/>
              <a:ext cx="183880" cy="345397"/>
            </a:xfrm>
            <a:prstGeom prst="roundRect">
              <a:avLst>
                <a:gd fmla="val 16667" name="adj"/>
              </a:avLst>
            </a:prstGeom>
            <a:gradFill>
              <a:gsLst>
                <a:gs pos="0">
                  <a:srgbClr val="835E6D"/>
                </a:gs>
                <a:gs pos="50000">
                  <a:srgbClr val="BD889E"/>
                </a:gs>
                <a:gs pos="100000">
                  <a:srgbClr val="E3A3BE"/>
                </a:gs>
              </a:gsLst>
              <a:lin ang="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sp>
        <p:nvSpPr>
          <p:cNvPr id="1309" name="Google Shape;1309;p58"/>
          <p:cNvSpPr/>
          <p:nvPr/>
        </p:nvSpPr>
        <p:spPr>
          <a:xfrm>
            <a:off x="1332952" y="4323039"/>
            <a:ext cx="212400" cy="72000"/>
          </a:xfrm>
          <a:prstGeom prst="roundRect">
            <a:avLst>
              <a:gd fmla="val 16667" name="adj"/>
            </a:avLst>
          </a:prstGeom>
          <a:gradFill>
            <a:gsLst>
              <a:gs pos="0">
                <a:srgbClr val="835E6D"/>
              </a:gs>
              <a:gs pos="50000">
                <a:srgbClr val="BD889E"/>
              </a:gs>
              <a:gs pos="100000">
                <a:srgbClr val="E3A3BE"/>
              </a:gs>
            </a:gsLst>
            <a:lin ang="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nvGrpSpPr>
          <p:cNvPr id="1310" name="Google Shape;1310;p58"/>
          <p:cNvGrpSpPr/>
          <p:nvPr/>
        </p:nvGrpSpPr>
        <p:grpSpPr>
          <a:xfrm>
            <a:off x="1325329" y="5442438"/>
            <a:ext cx="212400" cy="493653"/>
            <a:chOff x="1453412" y="5370908"/>
            <a:chExt cx="183880" cy="644785"/>
          </a:xfrm>
        </p:grpSpPr>
        <p:sp>
          <p:nvSpPr>
            <p:cNvPr id="1311" name="Google Shape;1311;p58"/>
            <p:cNvSpPr/>
            <p:nvPr/>
          </p:nvSpPr>
          <p:spPr>
            <a:xfrm>
              <a:off x="1453412" y="5694791"/>
              <a:ext cx="183880" cy="320902"/>
            </a:xfrm>
            <a:prstGeom prst="roundRect">
              <a:avLst>
                <a:gd fmla="val 16667" name="adj"/>
              </a:avLst>
            </a:prstGeom>
            <a:gradFill>
              <a:gsLst>
                <a:gs pos="0">
                  <a:srgbClr val="835E6D"/>
                </a:gs>
                <a:gs pos="50000">
                  <a:srgbClr val="BD889E"/>
                </a:gs>
                <a:gs pos="100000">
                  <a:srgbClr val="E3A3BE"/>
                </a:gs>
              </a:gsLst>
              <a:lin ang="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1312" name="Google Shape;1312;p58"/>
            <p:cNvSpPr/>
            <p:nvPr/>
          </p:nvSpPr>
          <p:spPr>
            <a:xfrm>
              <a:off x="1453412" y="5370908"/>
              <a:ext cx="183880" cy="320902"/>
            </a:xfrm>
            <a:prstGeom prst="roundRect">
              <a:avLst>
                <a:gd fmla="val 16667" name="adj"/>
              </a:avLst>
            </a:prstGeom>
            <a:gradFill>
              <a:gsLst>
                <a:gs pos="0">
                  <a:srgbClr val="835E6D"/>
                </a:gs>
                <a:gs pos="50000">
                  <a:srgbClr val="BD889E"/>
                </a:gs>
                <a:gs pos="100000">
                  <a:srgbClr val="E3A3BE"/>
                </a:gs>
              </a:gsLst>
              <a:lin ang="0" scaled="0"/>
            </a:gra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grpSp>
      <p:sp>
        <p:nvSpPr>
          <p:cNvPr id="1313" name="Google Shape;1313;p58"/>
          <p:cNvSpPr txBox="1"/>
          <p:nvPr/>
        </p:nvSpPr>
        <p:spPr>
          <a:xfrm>
            <a:off x="626229" y="956827"/>
            <a:ext cx="1164471"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Chrom 2</a:t>
            </a:r>
            <a:endParaRPr sz="1800">
              <a:solidFill>
                <a:schemeClr val="dk1"/>
              </a:solidFill>
              <a:latin typeface="Times New Roman"/>
              <a:ea typeface="Times New Roman"/>
              <a:cs typeface="Times New Roman"/>
              <a:sym typeface="Times New Roman"/>
            </a:endParaRPr>
          </a:p>
        </p:txBody>
      </p:sp>
      <p:sp>
        <p:nvSpPr>
          <p:cNvPr id="1314" name="Google Shape;1314;p58"/>
          <p:cNvSpPr txBox="1"/>
          <p:nvPr/>
        </p:nvSpPr>
        <p:spPr>
          <a:xfrm>
            <a:off x="1908080" y="948881"/>
            <a:ext cx="160026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Chrom 22</a:t>
            </a:r>
            <a:endParaRPr sz="1800">
              <a:solidFill>
                <a:schemeClr val="dk1"/>
              </a:solidFill>
              <a:latin typeface="Times New Roman"/>
              <a:ea typeface="Times New Roman"/>
              <a:cs typeface="Times New Roman"/>
              <a:sym typeface="Times New Roman"/>
            </a:endParaRPr>
          </a:p>
        </p:txBody>
      </p:sp>
      <p:cxnSp>
        <p:nvCxnSpPr>
          <p:cNvPr id="1315" name="Google Shape;1315;p58"/>
          <p:cNvCxnSpPr/>
          <p:nvPr/>
        </p:nvCxnSpPr>
        <p:spPr>
          <a:xfrm>
            <a:off x="0" y="2399261"/>
            <a:ext cx="12192000" cy="25400"/>
          </a:xfrm>
          <a:prstGeom prst="straightConnector1">
            <a:avLst/>
          </a:prstGeom>
          <a:noFill/>
          <a:ln cap="flat" cmpd="sng" w="9525">
            <a:solidFill>
              <a:schemeClr val="dk1"/>
            </a:solidFill>
            <a:prstDash val="solid"/>
            <a:miter lim="800000"/>
            <a:headEnd len="sm" w="sm" type="none"/>
            <a:tailEnd len="sm" w="sm" type="none"/>
          </a:ln>
        </p:spPr>
      </p:cxnSp>
      <p:cxnSp>
        <p:nvCxnSpPr>
          <p:cNvPr id="1316" name="Google Shape;1316;p58"/>
          <p:cNvCxnSpPr/>
          <p:nvPr/>
        </p:nvCxnSpPr>
        <p:spPr>
          <a:xfrm>
            <a:off x="112919" y="3744587"/>
            <a:ext cx="12192000" cy="25400"/>
          </a:xfrm>
          <a:prstGeom prst="straightConnector1">
            <a:avLst/>
          </a:prstGeom>
          <a:noFill/>
          <a:ln cap="flat" cmpd="sng" w="9525">
            <a:solidFill>
              <a:schemeClr val="dk1"/>
            </a:solidFill>
            <a:prstDash val="solid"/>
            <a:miter lim="800000"/>
            <a:headEnd len="sm" w="sm" type="none"/>
            <a:tailEnd len="sm" w="sm" type="none"/>
          </a:ln>
        </p:spPr>
      </p:cxnSp>
      <p:cxnSp>
        <p:nvCxnSpPr>
          <p:cNvPr id="1317" name="Google Shape;1317;p58"/>
          <p:cNvCxnSpPr/>
          <p:nvPr/>
        </p:nvCxnSpPr>
        <p:spPr>
          <a:xfrm>
            <a:off x="0" y="5384218"/>
            <a:ext cx="12192000" cy="25400"/>
          </a:xfrm>
          <a:prstGeom prst="straightConnector1">
            <a:avLst/>
          </a:prstGeom>
          <a:noFill/>
          <a:ln cap="flat" cmpd="sng" w="9525">
            <a:solidFill>
              <a:schemeClr val="dk1"/>
            </a:solidFill>
            <a:prstDash val="solid"/>
            <a:miter lim="800000"/>
            <a:headEnd len="sm" w="sm" type="none"/>
            <a:tailEnd len="sm" w="sm" type="none"/>
          </a:ln>
        </p:spPr>
      </p:cxnSp>
      <p:sp>
        <p:nvSpPr>
          <p:cNvPr id="1318" name="Google Shape;1318;p58"/>
          <p:cNvSpPr txBox="1"/>
          <p:nvPr/>
        </p:nvSpPr>
        <p:spPr>
          <a:xfrm rot="-5400000">
            <a:off x="-137468" y="2768016"/>
            <a:ext cx="1010913"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Person  1</a:t>
            </a:r>
            <a:endParaRPr sz="1800">
              <a:solidFill>
                <a:schemeClr val="dk1"/>
              </a:solidFill>
              <a:latin typeface="Times New Roman"/>
              <a:ea typeface="Times New Roman"/>
              <a:cs typeface="Times New Roman"/>
              <a:sym typeface="Times New Roman"/>
            </a:endParaRPr>
          </a:p>
        </p:txBody>
      </p:sp>
      <p:sp>
        <p:nvSpPr>
          <p:cNvPr id="1319" name="Google Shape;1319;p58"/>
          <p:cNvSpPr txBox="1"/>
          <p:nvPr/>
        </p:nvSpPr>
        <p:spPr>
          <a:xfrm rot="-5400000">
            <a:off x="-150397" y="4508323"/>
            <a:ext cx="1010913"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Person  2</a:t>
            </a:r>
            <a:endParaRPr sz="1800">
              <a:solidFill>
                <a:schemeClr val="dk1"/>
              </a:solidFill>
              <a:latin typeface="Times New Roman"/>
              <a:ea typeface="Times New Roman"/>
              <a:cs typeface="Times New Roman"/>
              <a:sym typeface="Times New Roman"/>
            </a:endParaRPr>
          </a:p>
        </p:txBody>
      </p:sp>
      <p:sp>
        <p:nvSpPr>
          <p:cNvPr id="1320" name="Google Shape;1320;p58"/>
          <p:cNvSpPr txBox="1"/>
          <p:nvPr/>
        </p:nvSpPr>
        <p:spPr>
          <a:xfrm rot="-5400000">
            <a:off x="-174272" y="5929661"/>
            <a:ext cx="1010913"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Person  3</a:t>
            </a:r>
            <a:endParaRPr sz="1800">
              <a:solidFill>
                <a:schemeClr val="dk1"/>
              </a:solidFill>
              <a:latin typeface="Times New Roman"/>
              <a:ea typeface="Times New Roman"/>
              <a:cs typeface="Times New Roman"/>
              <a:sym typeface="Times New Roman"/>
            </a:endParaRPr>
          </a:p>
        </p:txBody>
      </p:sp>
      <p:sp>
        <p:nvSpPr>
          <p:cNvPr id="1321" name="Google Shape;1321;p58"/>
          <p:cNvSpPr txBox="1"/>
          <p:nvPr/>
        </p:nvSpPr>
        <p:spPr>
          <a:xfrm rot="-5400000">
            <a:off x="-86008" y="1620892"/>
            <a:ext cx="1010913"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Normal</a:t>
            </a:r>
            <a:endParaRPr sz="1800">
              <a:solidFill>
                <a:schemeClr val="dk1"/>
              </a:solidFill>
              <a:latin typeface="Times New Roman"/>
              <a:ea typeface="Times New Roman"/>
              <a:cs typeface="Times New Roman"/>
              <a:sym typeface="Times New Roman"/>
            </a:endParaRPr>
          </a:p>
        </p:txBody>
      </p:sp>
      <p:sp>
        <p:nvSpPr>
          <p:cNvPr id="1322" name="Google Shape;1322;p58"/>
          <p:cNvSpPr txBox="1"/>
          <p:nvPr/>
        </p:nvSpPr>
        <p:spPr>
          <a:xfrm>
            <a:off x="2701715" y="2474455"/>
            <a:ext cx="9241910"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Chromosomes 2 and 22 exist in pair, the chromosomes of each pair have same size but in pair 22 one is shorter than the other. Therefore the type of mutations is deletion because there is loss of a fragment of chromosome 22.</a:t>
            </a:r>
            <a:endParaRPr/>
          </a:p>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Phenotype </a:t>
            </a:r>
            <a:r>
              <a:rPr lang="en-US" sz="1800">
                <a:solidFill>
                  <a:schemeClr val="dk1"/>
                </a:solidFill>
                <a:latin typeface="Times New Roman"/>
                <a:ea typeface="Times New Roman"/>
                <a:cs typeface="Times New Roman"/>
                <a:sym typeface="Times New Roman"/>
              </a:rPr>
              <a:t>is abnormal since there is loss of genetic material</a:t>
            </a:r>
            <a:endParaRPr sz="1800">
              <a:solidFill>
                <a:schemeClr val="dk1"/>
              </a:solidFill>
              <a:latin typeface="Times New Roman"/>
              <a:ea typeface="Times New Roman"/>
              <a:cs typeface="Times New Roman"/>
              <a:sym typeface="Times New Roman"/>
            </a:endParaRPr>
          </a:p>
        </p:txBody>
      </p:sp>
      <p:sp>
        <p:nvSpPr>
          <p:cNvPr id="1323" name="Google Shape;1323;p58"/>
          <p:cNvSpPr txBox="1"/>
          <p:nvPr/>
        </p:nvSpPr>
        <p:spPr>
          <a:xfrm>
            <a:off x="2701715" y="3691298"/>
            <a:ext cx="9603204" cy="175432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Chromosomes 2 and 22 exist in pair, the chromosomes of each pair have different size where in pair 2 one is abnormally longer while in pair 22 one is abnormally shorter . Therefore the type of mutation is balanced translocation of a fragment of chromosome 22 onto chromosome 2 because fragment of chromosome 22 is attached on ch 2</a:t>
            </a:r>
            <a:endParaRPr/>
          </a:p>
          <a:p>
            <a:pPr indent="0" lvl="0" marL="0" marR="0" rtl="0" algn="l">
              <a:spcBef>
                <a:spcPts val="0"/>
              </a:spcBef>
              <a:spcAft>
                <a:spcPts val="0"/>
              </a:spcAft>
              <a:buNone/>
            </a:pPr>
            <a:r>
              <a:rPr b="1" lang="en-US" sz="1800">
                <a:solidFill>
                  <a:schemeClr val="dk1"/>
                </a:solidFill>
                <a:latin typeface="Times New Roman"/>
                <a:ea typeface="Times New Roman"/>
                <a:cs typeface="Times New Roman"/>
                <a:sym typeface="Times New Roman"/>
              </a:rPr>
              <a:t>Phenotype</a:t>
            </a:r>
            <a:r>
              <a:rPr lang="en-US" sz="1800">
                <a:solidFill>
                  <a:schemeClr val="dk1"/>
                </a:solidFill>
                <a:latin typeface="Times New Roman"/>
                <a:ea typeface="Times New Roman"/>
                <a:cs typeface="Times New Roman"/>
                <a:sym typeface="Times New Roman"/>
              </a:rPr>
              <a:t> is normal since there is no loss or gain of genetic material because translocation is balanced</a:t>
            </a:r>
            <a:endParaRPr sz="1800">
              <a:solidFill>
                <a:schemeClr val="dk1"/>
              </a:solidFill>
              <a:latin typeface="Times New Roman"/>
              <a:ea typeface="Times New Roman"/>
              <a:cs typeface="Times New Roman"/>
              <a:sym typeface="Times New Roman"/>
            </a:endParaRPr>
          </a:p>
        </p:txBody>
      </p:sp>
      <p:sp>
        <p:nvSpPr>
          <p:cNvPr id="1324" name="Google Shape;1324;p58"/>
          <p:cNvSpPr txBox="1"/>
          <p:nvPr/>
        </p:nvSpPr>
        <p:spPr>
          <a:xfrm>
            <a:off x="2764420" y="5569760"/>
            <a:ext cx="9603204"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In pair 2 the hromosomes exist in pairs where one is abnormally longer while in pair 22 there is only 1 chromosome instead of 2. Therefore there is balanced translocation where chromosome 22 is attached to chromosome 2.</a:t>
            </a:r>
            <a:endParaRPr/>
          </a:p>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Phenotype is normal: there is no loss or gain in genetic material</a:t>
            </a:r>
            <a:endParaRPr sz="1800">
              <a:solidFill>
                <a:schemeClr val="dk1"/>
              </a:solidFill>
              <a:latin typeface="Times New Roman"/>
              <a:ea typeface="Times New Roman"/>
              <a:cs typeface="Times New Roman"/>
              <a:sym typeface="Times New Roman"/>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8" name="Shape 1328"/>
        <p:cNvGrpSpPr/>
        <p:nvPr/>
      </p:nvGrpSpPr>
      <p:grpSpPr>
        <a:xfrm>
          <a:off x="0" y="0"/>
          <a:ext cx="0" cy="0"/>
          <a:chOff x="0" y="0"/>
          <a:chExt cx="0" cy="0"/>
        </a:xfrm>
      </p:grpSpPr>
      <p:sp>
        <p:nvSpPr>
          <p:cNvPr id="1329" name="Google Shape;1329;p59"/>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t>Cat Cry Syndrome</a:t>
            </a:r>
            <a:endParaRPr/>
          </a:p>
        </p:txBody>
      </p:sp>
      <p:sp>
        <p:nvSpPr>
          <p:cNvPr id="1330" name="Google Shape;1330;p59"/>
          <p:cNvSpPr txBox="1"/>
          <p:nvPr>
            <p:ph idx="1" type="body"/>
          </p:nvPr>
        </p:nvSpPr>
        <p:spPr>
          <a:xfrm>
            <a:off x="838202" y="1825625"/>
            <a:ext cx="5181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Cause: Deletion of fragment of the short arm of chromosome number 5 that appears shorter</a:t>
            </a:r>
            <a:endParaRPr/>
          </a:p>
          <a:p>
            <a:pPr indent="0" lvl="0" marL="0" rtl="0" algn="l">
              <a:lnSpc>
                <a:spcPct val="90000"/>
              </a:lnSpc>
              <a:spcBef>
                <a:spcPts val="1000"/>
              </a:spcBef>
              <a:spcAft>
                <a:spcPts val="0"/>
              </a:spcAft>
              <a:buClr>
                <a:schemeClr val="dk1"/>
              </a:buClr>
              <a:buSzPts val="2800"/>
              <a:buNone/>
            </a:pPr>
            <a:r>
              <a:rPr lang="en-US"/>
              <a:t>1) Write the gametes produced by person affected with cat-cry syndrome and hose of a normal one, then give the result of fertilization of these gametes</a:t>
            </a:r>
            <a:endParaRPr/>
          </a:p>
        </p:txBody>
      </p:sp>
      <p:pic>
        <p:nvPicPr>
          <p:cNvPr id="1331" name="Google Shape;1331;p59"/>
          <p:cNvPicPr preferRelativeResize="0"/>
          <p:nvPr>
            <p:ph idx="2" type="body"/>
          </p:nvPr>
        </p:nvPicPr>
        <p:blipFill rotWithShape="1">
          <a:blip r:embed="rId3">
            <a:alphaModFix/>
          </a:blip>
          <a:srcRect b="2358" l="0" r="0" t="0"/>
          <a:stretch/>
        </p:blipFill>
        <p:spPr>
          <a:xfrm>
            <a:off x="7367452" y="1690692"/>
            <a:ext cx="2939144" cy="35730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6"/>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Times New Roman"/>
              <a:buNone/>
            </a:pPr>
            <a:r>
              <a:rPr lang="en-US"/>
              <a:t>Chapter 5: Human Genetics</a:t>
            </a:r>
            <a:endParaRPr/>
          </a:p>
        </p:txBody>
      </p:sp>
      <p:sp>
        <p:nvSpPr>
          <p:cNvPr id="274" name="Google Shape;274;p6"/>
          <p:cNvSpPr txBox="1"/>
          <p:nvPr>
            <p:ph idx="1" type="body"/>
          </p:nvPr>
        </p:nvSpPr>
        <p:spPr>
          <a:xfrm>
            <a:off x="838202" y="1825625"/>
            <a:ext cx="10515600" cy="4351338"/>
          </a:xfrm>
          <a:prstGeom prst="rect">
            <a:avLst/>
          </a:prstGeom>
          <a:noFill/>
          <a:ln>
            <a:noFill/>
          </a:ln>
        </p:spPr>
        <p:txBody>
          <a:bodyPr anchorCtr="0" anchor="t" bIns="45700" lIns="91425" spcFirstLastPara="1" rIns="91425" wrap="square" tIns="45700">
            <a:normAutofit/>
          </a:bodyPr>
          <a:lstStyle/>
          <a:p>
            <a:pPr indent="-50800" lvl="0" marL="228600" rtl="0" algn="l">
              <a:lnSpc>
                <a:spcPct val="90000"/>
              </a:lnSpc>
              <a:spcBef>
                <a:spcPts val="0"/>
              </a:spcBef>
              <a:spcAft>
                <a:spcPts val="0"/>
              </a:spcAft>
              <a:buClr>
                <a:schemeClr val="dk1"/>
              </a:buClr>
              <a:buSzPts val="2800"/>
              <a:buNone/>
            </a:pPr>
            <a:r>
              <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5" name="Shape 1335"/>
        <p:cNvGrpSpPr/>
        <p:nvPr/>
      </p:nvGrpSpPr>
      <p:grpSpPr>
        <a:xfrm>
          <a:off x="0" y="0"/>
          <a:ext cx="0" cy="0"/>
          <a:chOff x="0" y="0"/>
          <a:chExt cx="0" cy="0"/>
        </a:xfrm>
      </p:grpSpPr>
      <p:sp>
        <p:nvSpPr>
          <p:cNvPr id="1336" name="Google Shape;1336;p60"/>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t>Document 5: Prenatal Diagnosis</a:t>
            </a:r>
            <a:endParaRPr/>
          </a:p>
        </p:txBody>
      </p:sp>
      <p:sp>
        <p:nvSpPr>
          <p:cNvPr id="1337" name="Google Shape;1337;p60"/>
          <p:cNvSpPr txBox="1"/>
          <p:nvPr>
            <p:ph idx="1" type="body"/>
          </p:nvPr>
        </p:nvSpPr>
        <p:spPr>
          <a:xfrm>
            <a:off x="838202"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b="1" lang="en-US"/>
              <a:t>Introduction: </a:t>
            </a:r>
            <a:r>
              <a:rPr lang="en-US"/>
              <a:t>The presence of genetic disorder in a family is an indication for a couple to consult physician who asks for specific tests to predict the risks.</a:t>
            </a:r>
            <a:endParaRPr/>
          </a:p>
          <a:p>
            <a:pPr indent="-228600" lvl="0" marL="228600" rtl="0" algn="l">
              <a:lnSpc>
                <a:spcPct val="90000"/>
              </a:lnSpc>
              <a:spcBef>
                <a:spcPts val="1000"/>
              </a:spcBef>
              <a:spcAft>
                <a:spcPts val="0"/>
              </a:spcAft>
              <a:buClr>
                <a:schemeClr val="dk1"/>
              </a:buClr>
              <a:buSzPts val="2800"/>
              <a:buChar char="•"/>
            </a:pPr>
            <a:r>
              <a:rPr b="1" lang="en-US"/>
              <a:t>What are these tests?</a:t>
            </a:r>
            <a:endParaRPr/>
          </a:p>
          <a:p>
            <a:pPr indent="-228600" lvl="0" marL="228600" rtl="0" algn="l">
              <a:lnSpc>
                <a:spcPct val="90000"/>
              </a:lnSpc>
              <a:spcBef>
                <a:spcPts val="1000"/>
              </a:spcBef>
              <a:spcAft>
                <a:spcPts val="0"/>
              </a:spcAft>
              <a:buClr>
                <a:schemeClr val="dk1"/>
              </a:buClr>
              <a:buSzPts val="2800"/>
              <a:buChar char="•"/>
            </a:pPr>
            <a:r>
              <a:rPr b="1" lang="en-US"/>
              <a:t>When and how are performed</a:t>
            </a:r>
            <a:endParaRPr b="1"/>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1" name="Shape 1341"/>
        <p:cNvGrpSpPr/>
        <p:nvPr/>
      </p:nvGrpSpPr>
      <p:grpSpPr>
        <a:xfrm>
          <a:off x="0" y="0"/>
          <a:ext cx="0" cy="0"/>
          <a:chOff x="0" y="0"/>
          <a:chExt cx="0" cy="0"/>
        </a:xfrm>
      </p:grpSpPr>
      <p:sp>
        <p:nvSpPr>
          <p:cNvPr id="1342" name="Google Shape;1342;p61"/>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Times New Roman"/>
              <a:buNone/>
            </a:pPr>
            <a:r>
              <a:rPr lang="en-US"/>
              <a:t>Methods used in prenatal diagnosis and analysis</a:t>
            </a:r>
            <a:endParaRPr/>
          </a:p>
        </p:txBody>
      </p:sp>
      <p:sp>
        <p:nvSpPr>
          <p:cNvPr id="1343" name="Google Shape;1343;p61"/>
          <p:cNvSpPr txBox="1"/>
          <p:nvPr>
            <p:ph idx="1" type="body"/>
          </p:nvPr>
        </p:nvSpPr>
        <p:spPr>
          <a:xfrm>
            <a:off x="838202" y="1825625"/>
            <a:ext cx="5181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80000"/>
              </a:lnSpc>
              <a:spcBef>
                <a:spcPts val="0"/>
              </a:spcBef>
              <a:spcAft>
                <a:spcPts val="0"/>
              </a:spcAft>
              <a:buClr>
                <a:schemeClr val="dk1"/>
              </a:buClr>
              <a:buSzPts val="2590"/>
              <a:buChar char="•"/>
            </a:pPr>
            <a:r>
              <a:rPr lang="en-US" sz="2590"/>
              <a:t>Tests done for prenatal diagnosis necessitates 2 steps:</a:t>
            </a:r>
            <a:endParaRPr/>
          </a:p>
          <a:p>
            <a:pPr indent="-228600" lvl="1" marL="685800" rtl="0" algn="l">
              <a:lnSpc>
                <a:spcPct val="80000"/>
              </a:lnSpc>
              <a:spcBef>
                <a:spcPts val="500"/>
              </a:spcBef>
              <a:spcAft>
                <a:spcPts val="0"/>
              </a:spcAft>
              <a:buClr>
                <a:schemeClr val="dk1"/>
              </a:buClr>
              <a:buSzPts val="2220"/>
              <a:buChar char="•"/>
            </a:pPr>
            <a:r>
              <a:rPr b="1" lang="en-US" sz="2220"/>
              <a:t>I: blood sampling</a:t>
            </a:r>
            <a:endParaRPr/>
          </a:p>
          <a:p>
            <a:pPr indent="-228600" lvl="1" marL="685800" rtl="0" algn="l">
              <a:lnSpc>
                <a:spcPct val="80000"/>
              </a:lnSpc>
              <a:spcBef>
                <a:spcPts val="500"/>
              </a:spcBef>
              <a:spcAft>
                <a:spcPts val="0"/>
              </a:spcAft>
              <a:buClr>
                <a:schemeClr val="dk1"/>
              </a:buClr>
              <a:buSzPts val="2220"/>
              <a:buChar char="•"/>
            </a:pPr>
            <a:r>
              <a:rPr b="1" lang="en-US" sz="2220"/>
              <a:t>II: Analysis</a:t>
            </a:r>
            <a:endParaRPr/>
          </a:p>
          <a:p>
            <a:pPr indent="0" lvl="0" marL="0" rtl="0" algn="l">
              <a:lnSpc>
                <a:spcPct val="80000"/>
              </a:lnSpc>
              <a:spcBef>
                <a:spcPts val="1000"/>
              </a:spcBef>
              <a:spcAft>
                <a:spcPts val="0"/>
              </a:spcAft>
              <a:buClr>
                <a:schemeClr val="dk1"/>
              </a:buClr>
              <a:buSzPts val="2590"/>
              <a:buNone/>
            </a:pPr>
            <a:r>
              <a:rPr b="1" lang="en-US" sz="2590"/>
              <a:t>I: Blood sampling could be by:</a:t>
            </a:r>
            <a:endParaRPr/>
          </a:p>
          <a:p>
            <a:pPr indent="-457200" lvl="1" marL="914400" rtl="0" algn="l">
              <a:lnSpc>
                <a:spcPct val="80000"/>
              </a:lnSpc>
              <a:spcBef>
                <a:spcPts val="500"/>
              </a:spcBef>
              <a:spcAft>
                <a:spcPts val="0"/>
              </a:spcAft>
              <a:buClr>
                <a:schemeClr val="dk1"/>
              </a:buClr>
              <a:buSzPts val="2220"/>
              <a:buFont typeface="Times New Roman"/>
              <a:buAutoNum type="alphaUcPeriod"/>
            </a:pPr>
            <a:r>
              <a:rPr lang="en-US" sz="2220"/>
              <a:t>Amniocentesis: cells taken from amniotic fluid </a:t>
            </a:r>
            <a:r>
              <a:rPr b="1" lang="en-US" sz="2220"/>
              <a:t>(16</a:t>
            </a:r>
            <a:r>
              <a:rPr b="1" baseline="30000" lang="en-US" sz="2220"/>
              <a:t>th</a:t>
            </a:r>
            <a:r>
              <a:rPr b="1" lang="en-US" sz="2220"/>
              <a:t> week)</a:t>
            </a:r>
            <a:endParaRPr sz="2220"/>
          </a:p>
          <a:p>
            <a:pPr indent="-457200" lvl="1" marL="914400" rtl="0" algn="l">
              <a:lnSpc>
                <a:spcPct val="80000"/>
              </a:lnSpc>
              <a:spcBef>
                <a:spcPts val="500"/>
              </a:spcBef>
              <a:spcAft>
                <a:spcPts val="0"/>
              </a:spcAft>
              <a:buClr>
                <a:schemeClr val="dk1"/>
              </a:buClr>
              <a:buSzPts val="2220"/>
              <a:buFont typeface="Times New Roman"/>
              <a:buAutoNum type="alphaUcPeriod"/>
            </a:pPr>
            <a:r>
              <a:rPr lang="en-US" sz="2220"/>
              <a:t>Chorionic villus biopsy </a:t>
            </a:r>
            <a:r>
              <a:rPr b="1" lang="en-US" sz="2220"/>
              <a:t>(8</a:t>
            </a:r>
            <a:r>
              <a:rPr b="1" baseline="30000" lang="en-US" sz="2220"/>
              <a:t>th</a:t>
            </a:r>
            <a:r>
              <a:rPr b="1" lang="en-US" sz="2220"/>
              <a:t> week)</a:t>
            </a:r>
            <a:endParaRPr sz="2220"/>
          </a:p>
          <a:p>
            <a:pPr indent="-457200" lvl="1" marL="914400" rtl="0" algn="l">
              <a:lnSpc>
                <a:spcPct val="80000"/>
              </a:lnSpc>
              <a:spcBef>
                <a:spcPts val="500"/>
              </a:spcBef>
              <a:spcAft>
                <a:spcPts val="0"/>
              </a:spcAft>
              <a:buClr>
                <a:schemeClr val="dk1"/>
              </a:buClr>
              <a:buSzPts val="2220"/>
              <a:buFont typeface="Times New Roman"/>
              <a:buAutoNum type="alphaUcPeriod"/>
            </a:pPr>
            <a:r>
              <a:rPr lang="en-US" sz="2220"/>
              <a:t>Sampling of fetal bood </a:t>
            </a:r>
            <a:r>
              <a:rPr b="1" lang="en-US" sz="2220"/>
              <a:t>(20</a:t>
            </a:r>
            <a:r>
              <a:rPr b="1" baseline="30000" lang="en-US" sz="2220"/>
              <a:t>th</a:t>
            </a:r>
            <a:r>
              <a:rPr b="1" lang="en-US" sz="2220"/>
              <a:t> week)</a:t>
            </a:r>
            <a:endParaRPr/>
          </a:p>
          <a:p>
            <a:pPr indent="0" lvl="0" marL="0" rtl="0" algn="l">
              <a:lnSpc>
                <a:spcPct val="80000"/>
              </a:lnSpc>
              <a:spcBef>
                <a:spcPts val="1000"/>
              </a:spcBef>
              <a:spcAft>
                <a:spcPts val="0"/>
              </a:spcAft>
              <a:buClr>
                <a:schemeClr val="dk1"/>
              </a:buClr>
              <a:buSzPts val="2590"/>
              <a:buNone/>
            </a:pPr>
            <a:r>
              <a:rPr b="1" lang="en-US" sz="2590"/>
              <a:t>II: Analysis could be by:</a:t>
            </a:r>
            <a:endParaRPr/>
          </a:p>
          <a:p>
            <a:pPr indent="-457200" lvl="1" marL="914400" rtl="0" algn="l">
              <a:lnSpc>
                <a:spcPct val="80000"/>
              </a:lnSpc>
              <a:spcBef>
                <a:spcPts val="500"/>
              </a:spcBef>
              <a:spcAft>
                <a:spcPts val="0"/>
              </a:spcAft>
              <a:buClr>
                <a:schemeClr val="dk1"/>
              </a:buClr>
              <a:buSzPts val="2220"/>
              <a:buFont typeface="Times New Roman"/>
              <a:buAutoNum type="arabicPeriod"/>
            </a:pPr>
            <a:r>
              <a:rPr lang="en-US" sz="2220"/>
              <a:t>karyotype</a:t>
            </a:r>
            <a:endParaRPr/>
          </a:p>
          <a:p>
            <a:pPr indent="-457200" lvl="1" marL="914400" rtl="0" algn="l">
              <a:lnSpc>
                <a:spcPct val="80000"/>
              </a:lnSpc>
              <a:spcBef>
                <a:spcPts val="500"/>
              </a:spcBef>
              <a:spcAft>
                <a:spcPts val="0"/>
              </a:spcAft>
              <a:buClr>
                <a:schemeClr val="dk1"/>
              </a:buClr>
              <a:buSzPts val="2220"/>
              <a:buFont typeface="Times New Roman"/>
              <a:buAutoNum type="arabicPeriod"/>
            </a:pPr>
            <a:r>
              <a:rPr lang="en-US" sz="2220"/>
              <a:t>DNA fingerprint</a:t>
            </a:r>
            <a:endParaRPr sz="2220"/>
          </a:p>
        </p:txBody>
      </p:sp>
      <p:pic>
        <p:nvPicPr>
          <p:cNvPr id="1344" name="Google Shape;1344;p61"/>
          <p:cNvPicPr preferRelativeResize="0"/>
          <p:nvPr>
            <p:ph idx="2" type="body"/>
          </p:nvPr>
        </p:nvPicPr>
        <p:blipFill rotWithShape="1">
          <a:blip r:embed="rId3">
            <a:alphaModFix/>
          </a:blip>
          <a:srcRect b="0" l="0" r="0" t="0"/>
          <a:stretch/>
        </p:blipFill>
        <p:spPr>
          <a:xfrm>
            <a:off x="6196084" y="1825625"/>
            <a:ext cx="5554225" cy="492217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7"/>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t>Document 1: Inheritance of Traits</a:t>
            </a:r>
            <a:endParaRPr/>
          </a:p>
        </p:txBody>
      </p:sp>
      <p:sp>
        <p:nvSpPr>
          <p:cNvPr id="280" name="Google Shape;280;p7"/>
          <p:cNvSpPr txBox="1"/>
          <p:nvPr>
            <p:ph idx="1" type="body"/>
          </p:nvPr>
        </p:nvSpPr>
        <p:spPr>
          <a:xfrm>
            <a:off x="838202"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Pedigree allows us to study:</a:t>
            </a:r>
            <a:endParaRPr/>
          </a:p>
          <a:p>
            <a:pPr indent="-228600" lvl="1" marL="685800" rtl="0" algn="l">
              <a:lnSpc>
                <a:spcPct val="90000"/>
              </a:lnSpc>
              <a:spcBef>
                <a:spcPts val="500"/>
              </a:spcBef>
              <a:spcAft>
                <a:spcPts val="0"/>
              </a:spcAft>
              <a:buClr>
                <a:schemeClr val="dk1"/>
              </a:buClr>
              <a:buSzPts val="2400"/>
              <a:buChar char="•"/>
            </a:pPr>
            <a:r>
              <a:rPr lang="en-US"/>
              <a:t>Mode of transmission of disease (dominant/recessive) (gonosomal/autosomal)</a:t>
            </a:r>
            <a:endParaRPr/>
          </a:p>
          <a:p>
            <a:pPr indent="-228600" lvl="1" marL="685800" rtl="0" algn="l">
              <a:lnSpc>
                <a:spcPct val="90000"/>
              </a:lnSpc>
              <a:spcBef>
                <a:spcPts val="500"/>
              </a:spcBef>
              <a:spcAft>
                <a:spcPts val="0"/>
              </a:spcAft>
              <a:buClr>
                <a:schemeClr val="dk1"/>
              </a:buClr>
              <a:buSzPts val="2400"/>
              <a:buChar char="•"/>
            </a:pPr>
            <a:r>
              <a:rPr lang="en-US"/>
              <a:t>Predict genotype of individual</a:t>
            </a:r>
            <a:endParaRPr/>
          </a:p>
          <a:p>
            <a:pPr indent="-228600" lvl="1" marL="685800" rtl="0" algn="l">
              <a:lnSpc>
                <a:spcPct val="90000"/>
              </a:lnSpc>
              <a:spcBef>
                <a:spcPts val="500"/>
              </a:spcBef>
              <a:spcAft>
                <a:spcPts val="0"/>
              </a:spcAft>
              <a:buClr>
                <a:schemeClr val="dk1"/>
              </a:buClr>
              <a:buSzPts val="2400"/>
              <a:buChar char="•"/>
            </a:pPr>
            <a:r>
              <a:rPr lang="en-US"/>
              <a:t>Calculate risk of couple to have a sick child</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8"/>
          <p:cNvSpPr txBox="1"/>
          <p:nvPr>
            <p:ph idx="1" type="body"/>
          </p:nvPr>
        </p:nvSpPr>
        <p:spPr>
          <a:xfrm>
            <a:off x="838200" y="484909"/>
            <a:ext cx="10515600" cy="556502"/>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2800"/>
              <a:buNone/>
            </a:pPr>
            <a:r>
              <a:rPr lang="en-US"/>
              <a:t>Dominant Vs recessive	</a:t>
            </a:r>
            <a:endParaRPr/>
          </a:p>
        </p:txBody>
      </p:sp>
      <p:grpSp>
        <p:nvGrpSpPr>
          <p:cNvPr id="286" name="Google Shape;286;p8"/>
          <p:cNvGrpSpPr/>
          <p:nvPr/>
        </p:nvGrpSpPr>
        <p:grpSpPr>
          <a:xfrm>
            <a:off x="642282" y="1946866"/>
            <a:ext cx="1623855" cy="1128844"/>
            <a:chOff x="1235538" y="1454023"/>
            <a:chExt cx="2199093" cy="1573538"/>
          </a:xfrm>
        </p:grpSpPr>
        <p:sp>
          <p:nvSpPr>
            <p:cNvPr id="287" name="Google Shape;287;p8"/>
            <p:cNvSpPr/>
            <p:nvPr/>
          </p:nvSpPr>
          <p:spPr>
            <a:xfrm>
              <a:off x="2570631" y="1454023"/>
              <a:ext cx="576000" cy="576000"/>
            </a:xfrm>
            <a:prstGeom prst="ellipse">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288" name="Google Shape;288;p8"/>
            <p:cNvSpPr/>
            <p:nvPr/>
          </p:nvSpPr>
          <p:spPr>
            <a:xfrm>
              <a:off x="1235538" y="1472023"/>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289" name="Google Shape;289;p8"/>
            <p:cNvSpPr/>
            <p:nvPr/>
          </p:nvSpPr>
          <p:spPr>
            <a:xfrm>
              <a:off x="1921663" y="2451561"/>
              <a:ext cx="540000" cy="540000"/>
            </a:xfrm>
            <a:prstGeom prst="rect">
              <a:avLst/>
            </a:prstGeom>
            <a:solidFill>
              <a:srgbClr val="F2F2F2"/>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290" name="Google Shape;290;p8"/>
            <p:cNvSpPr/>
            <p:nvPr/>
          </p:nvSpPr>
          <p:spPr>
            <a:xfrm>
              <a:off x="2858631" y="2451561"/>
              <a:ext cx="576000" cy="576000"/>
            </a:xfrm>
            <a:prstGeom prst="ellipse">
              <a:avLst/>
            </a:prstGeom>
            <a:solidFill>
              <a:srgbClr val="F2F2F2"/>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291" name="Google Shape;291;p8"/>
            <p:cNvCxnSpPr>
              <a:stCxn id="288" idx="3"/>
              <a:endCxn id="287" idx="2"/>
            </p:cNvCxnSpPr>
            <p:nvPr/>
          </p:nvCxnSpPr>
          <p:spPr>
            <a:xfrm>
              <a:off x="1775538" y="1742023"/>
              <a:ext cx="795000" cy="0"/>
            </a:xfrm>
            <a:prstGeom prst="straightConnector1">
              <a:avLst/>
            </a:prstGeom>
            <a:noFill/>
            <a:ln cap="flat" cmpd="sng" w="9525">
              <a:solidFill>
                <a:schemeClr val="dk1"/>
              </a:solidFill>
              <a:prstDash val="solid"/>
              <a:miter lim="800000"/>
              <a:headEnd len="sm" w="sm" type="none"/>
              <a:tailEnd len="sm" w="sm" type="none"/>
            </a:ln>
          </p:spPr>
        </p:cxnSp>
        <p:cxnSp>
          <p:nvCxnSpPr>
            <p:cNvPr id="292" name="Google Shape;292;p8"/>
            <p:cNvCxnSpPr>
              <a:endCxn id="289" idx="0"/>
            </p:cNvCxnSpPr>
            <p:nvPr/>
          </p:nvCxnSpPr>
          <p:spPr>
            <a:xfrm flipH="1">
              <a:off x="2191663" y="1742061"/>
              <a:ext cx="2100" cy="709500"/>
            </a:xfrm>
            <a:prstGeom prst="straightConnector1">
              <a:avLst/>
            </a:prstGeom>
            <a:noFill/>
            <a:ln cap="flat" cmpd="sng" w="9525">
              <a:solidFill>
                <a:schemeClr val="dk1"/>
              </a:solidFill>
              <a:prstDash val="solid"/>
              <a:miter lim="800000"/>
              <a:headEnd len="sm" w="sm" type="none"/>
              <a:tailEnd len="sm" w="sm" type="none"/>
            </a:ln>
          </p:spPr>
        </p:cxnSp>
        <p:cxnSp>
          <p:nvCxnSpPr>
            <p:cNvPr id="293" name="Google Shape;293;p8"/>
            <p:cNvCxnSpPr/>
            <p:nvPr/>
          </p:nvCxnSpPr>
          <p:spPr>
            <a:xfrm>
              <a:off x="2191663" y="2096792"/>
              <a:ext cx="954968" cy="0"/>
            </a:xfrm>
            <a:prstGeom prst="straightConnector1">
              <a:avLst/>
            </a:prstGeom>
            <a:noFill/>
            <a:ln cap="flat" cmpd="sng" w="9525">
              <a:solidFill>
                <a:schemeClr val="dk1"/>
              </a:solidFill>
              <a:prstDash val="solid"/>
              <a:miter lim="800000"/>
              <a:headEnd len="sm" w="sm" type="none"/>
              <a:tailEnd len="sm" w="sm" type="none"/>
            </a:ln>
          </p:spPr>
        </p:cxnSp>
        <p:cxnSp>
          <p:nvCxnSpPr>
            <p:cNvPr id="294" name="Google Shape;294;p8"/>
            <p:cNvCxnSpPr>
              <a:endCxn id="290" idx="0"/>
            </p:cNvCxnSpPr>
            <p:nvPr/>
          </p:nvCxnSpPr>
          <p:spPr>
            <a:xfrm>
              <a:off x="3146631" y="2096661"/>
              <a:ext cx="0" cy="354900"/>
            </a:xfrm>
            <a:prstGeom prst="straightConnector1">
              <a:avLst/>
            </a:prstGeom>
            <a:noFill/>
            <a:ln cap="flat" cmpd="sng" w="9525">
              <a:solidFill>
                <a:schemeClr val="dk1"/>
              </a:solidFill>
              <a:prstDash val="solid"/>
              <a:miter lim="800000"/>
              <a:headEnd len="sm" w="sm" type="none"/>
              <a:tailEnd len="sm" w="sm" type="none"/>
            </a:ln>
          </p:spPr>
        </p:cxnSp>
      </p:grpSp>
      <p:grpSp>
        <p:nvGrpSpPr>
          <p:cNvPr id="295" name="Google Shape;295;p8"/>
          <p:cNvGrpSpPr/>
          <p:nvPr/>
        </p:nvGrpSpPr>
        <p:grpSpPr>
          <a:xfrm>
            <a:off x="642278" y="4116974"/>
            <a:ext cx="2403764" cy="1668786"/>
            <a:chOff x="4036606" y="687307"/>
            <a:chExt cx="3701925" cy="2368338"/>
          </a:xfrm>
        </p:grpSpPr>
        <p:sp>
          <p:nvSpPr>
            <p:cNvPr id="296" name="Google Shape;296;p8"/>
            <p:cNvSpPr/>
            <p:nvPr/>
          </p:nvSpPr>
          <p:spPr>
            <a:xfrm>
              <a:off x="5371699" y="687307"/>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297" name="Google Shape;297;p8"/>
            <p:cNvSpPr/>
            <p:nvPr/>
          </p:nvSpPr>
          <p:spPr>
            <a:xfrm>
              <a:off x="4036606" y="705307"/>
              <a:ext cx="540000" cy="540000"/>
            </a:xfrm>
            <a:prstGeom prst="rect">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298" name="Google Shape;298;p8"/>
            <p:cNvSpPr/>
            <p:nvPr/>
          </p:nvSpPr>
          <p:spPr>
            <a:xfrm>
              <a:off x="4722731" y="1684845"/>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299" name="Google Shape;299;p8"/>
            <p:cNvSpPr/>
            <p:nvPr/>
          </p:nvSpPr>
          <p:spPr>
            <a:xfrm>
              <a:off x="5659699" y="1684845"/>
              <a:ext cx="576000" cy="576000"/>
            </a:xfrm>
            <a:prstGeom prst="ellipse">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300" name="Google Shape;300;p8"/>
            <p:cNvCxnSpPr>
              <a:stCxn id="297" idx="3"/>
              <a:endCxn id="296" idx="2"/>
            </p:cNvCxnSpPr>
            <p:nvPr/>
          </p:nvCxnSpPr>
          <p:spPr>
            <a:xfrm>
              <a:off x="4576606" y="975307"/>
              <a:ext cx="795000" cy="0"/>
            </a:xfrm>
            <a:prstGeom prst="straightConnector1">
              <a:avLst/>
            </a:prstGeom>
            <a:noFill/>
            <a:ln cap="flat" cmpd="sng" w="9525">
              <a:solidFill>
                <a:schemeClr val="dk1"/>
              </a:solidFill>
              <a:prstDash val="solid"/>
              <a:miter lim="800000"/>
              <a:headEnd len="sm" w="sm" type="none"/>
              <a:tailEnd len="sm" w="sm" type="none"/>
            </a:ln>
          </p:spPr>
        </p:cxnSp>
        <p:cxnSp>
          <p:nvCxnSpPr>
            <p:cNvPr id="301" name="Google Shape;301;p8"/>
            <p:cNvCxnSpPr>
              <a:endCxn id="298" idx="0"/>
            </p:cNvCxnSpPr>
            <p:nvPr/>
          </p:nvCxnSpPr>
          <p:spPr>
            <a:xfrm flipH="1">
              <a:off x="4992731" y="975345"/>
              <a:ext cx="2100" cy="709500"/>
            </a:xfrm>
            <a:prstGeom prst="straightConnector1">
              <a:avLst/>
            </a:prstGeom>
            <a:noFill/>
            <a:ln cap="flat" cmpd="sng" w="9525">
              <a:solidFill>
                <a:schemeClr val="dk1"/>
              </a:solidFill>
              <a:prstDash val="solid"/>
              <a:miter lim="800000"/>
              <a:headEnd len="sm" w="sm" type="none"/>
              <a:tailEnd len="sm" w="sm" type="none"/>
            </a:ln>
          </p:spPr>
        </p:cxnSp>
        <p:cxnSp>
          <p:nvCxnSpPr>
            <p:cNvPr id="302" name="Google Shape;302;p8"/>
            <p:cNvCxnSpPr/>
            <p:nvPr/>
          </p:nvCxnSpPr>
          <p:spPr>
            <a:xfrm>
              <a:off x="4992731" y="1330076"/>
              <a:ext cx="954968" cy="0"/>
            </a:xfrm>
            <a:prstGeom prst="straightConnector1">
              <a:avLst/>
            </a:prstGeom>
            <a:noFill/>
            <a:ln cap="flat" cmpd="sng" w="9525">
              <a:solidFill>
                <a:schemeClr val="dk1"/>
              </a:solidFill>
              <a:prstDash val="solid"/>
              <a:miter lim="800000"/>
              <a:headEnd len="sm" w="sm" type="none"/>
              <a:tailEnd len="sm" w="sm" type="none"/>
            </a:ln>
          </p:spPr>
        </p:cxnSp>
        <p:cxnSp>
          <p:nvCxnSpPr>
            <p:cNvPr id="303" name="Google Shape;303;p8"/>
            <p:cNvCxnSpPr>
              <a:endCxn id="299" idx="0"/>
            </p:cNvCxnSpPr>
            <p:nvPr/>
          </p:nvCxnSpPr>
          <p:spPr>
            <a:xfrm>
              <a:off x="5947699" y="1329945"/>
              <a:ext cx="0" cy="354900"/>
            </a:xfrm>
            <a:prstGeom prst="straightConnector1">
              <a:avLst/>
            </a:prstGeom>
            <a:noFill/>
            <a:ln cap="flat" cmpd="sng" w="9525">
              <a:solidFill>
                <a:schemeClr val="dk1"/>
              </a:solidFill>
              <a:prstDash val="solid"/>
              <a:miter lim="800000"/>
              <a:headEnd len="sm" w="sm" type="none"/>
              <a:tailEnd len="sm" w="sm" type="none"/>
            </a:ln>
          </p:spPr>
        </p:cxnSp>
        <p:sp>
          <p:nvSpPr>
            <p:cNvPr id="304" name="Google Shape;304;p8"/>
            <p:cNvSpPr/>
            <p:nvPr/>
          </p:nvSpPr>
          <p:spPr>
            <a:xfrm>
              <a:off x="6658531" y="1702845"/>
              <a:ext cx="540000" cy="5400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305" name="Google Shape;305;p8"/>
            <p:cNvSpPr/>
            <p:nvPr/>
          </p:nvSpPr>
          <p:spPr>
            <a:xfrm>
              <a:off x="6235699" y="2515645"/>
              <a:ext cx="540000" cy="540000"/>
            </a:xfrm>
            <a:prstGeom prst="flowChartProcess">
              <a:avLst/>
            </a:pr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306" name="Google Shape;306;p8"/>
            <p:cNvSpPr/>
            <p:nvPr/>
          </p:nvSpPr>
          <p:spPr>
            <a:xfrm>
              <a:off x="7198531" y="2515645"/>
              <a:ext cx="540000" cy="540000"/>
            </a:xfrm>
            <a:prstGeom prst="flowChartProcess">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307" name="Google Shape;307;p8"/>
            <p:cNvCxnSpPr>
              <a:stCxn id="299" idx="6"/>
              <a:endCxn id="304" idx="1"/>
            </p:cNvCxnSpPr>
            <p:nvPr/>
          </p:nvCxnSpPr>
          <p:spPr>
            <a:xfrm>
              <a:off x="6235699" y="1972845"/>
              <a:ext cx="422700" cy="0"/>
            </a:xfrm>
            <a:prstGeom prst="straightConnector1">
              <a:avLst/>
            </a:prstGeom>
            <a:noFill/>
            <a:ln cap="flat" cmpd="sng" w="9525">
              <a:solidFill>
                <a:schemeClr val="dk1"/>
              </a:solidFill>
              <a:prstDash val="solid"/>
              <a:miter lim="800000"/>
              <a:headEnd len="sm" w="sm" type="none"/>
              <a:tailEnd len="sm" w="sm" type="none"/>
            </a:ln>
          </p:spPr>
        </p:cxnSp>
        <p:cxnSp>
          <p:nvCxnSpPr>
            <p:cNvPr id="308" name="Google Shape;308;p8"/>
            <p:cNvCxnSpPr>
              <a:endCxn id="305" idx="0"/>
            </p:cNvCxnSpPr>
            <p:nvPr/>
          </p:nvCxnSpPr>
          <p:spPr>
            <a:xfrm>
              <a:off x="6505699" y="1972945"/>
              <a:ext cx="0" cy="542700"/>
            </a:xfrm>
            <a:prstGeom prst="straightConnector1">
              <a:avLst/>
            </a:prstGeom>
            <a:noFill/>
            <a:ln cap="flat" cmpd="sng" w="9525">
              <a:solidFill>
                <a:schemeClr val="dk1"/>
              </a:solidFill>
              <a:prstDash val="solid"/>
              <a:miter lim="800000"/>
              <a:headEnd len="sm" w="sm" type="none"/>
              <a:tailEnd len="sm" w="sm" type="none"/>
            </a:ln>
          </p:spPr>
        </p:cxnSp>
        <p:cxnSp>
          <p:nvCxnSpPr>
            <p:cNvPr id="309" name="Google Shape;309;p8"/>
            <p:cNvCxnSpPr/>
            <p:nvPr/>
          </p:nvCxnSpPr>
          <p:spPr>
            <a:xfrm>
              <a:off x="6505699" y="2298945"/>
              <a:ext cx="962832" cy="0"/>
            </a:xfrm>
            <a:prstGeom prst="straightConnector1">
              <a:avLst/>
            </a:prstGeom>
            <a:noFill/>
            <a:ln cap="flat" cmpd="sng" w="9525">
              <a:solidFill>
                <a:schemeClr val="dk1"/>
              </a:solidFill>
              <a:prstDash val="solid"/>
              <a:miter lim="800000"/>
              <a:headEnd len="sm" w="sm" type="none"/>
              <a:tailEnd len="sm" w="sm" type="none"/>
            </a:ln>
          </p:spPr>
        </p:cxnSp>
        <p:cxnSp>
          <p:nvCxnSpPr>
            <p:cNvPr id="310" name="Google Shape;310;p8"/>
            <p:cNvCxnSpPr>
              <a:endCxn id="306" idx="0"/>
            </p:cNvCxnSpPr>
            <p:nvPr/>
          </p:nvCxnSpPr>
          <p:spPr>
            <a:xfrm>
              <a:off x="7468531" y="2299045"/>
              <a:ext cx="0" cy="216600"/>
            </a:xfrm>
            <a:prstGeom prst="straightConnector1">
              <a:avLst/>
            </a:prstGeom>
            <a:noFill/>
            <a:ln cap="flat" cmpd="sng" w="9525">
              <a:solidFill>
                <a:schemeClr val="dk1"/>
              </a:solidFill>
              <a:prstDash val="solid"/>
              <a:miter lim="800000"/>
              <a:headEnd len="sm" w="sm" type="none"/>
              <a:tailEnd len="sm" w="sm" type="none"/>
            </a:ln>
          </p:spPr>
        </p:cxnSp>
      </p:grpSp>
      <p:sp>
        <p:nvSpPr>
          <p:cNvPr id="311" name="Google Shape;311;p8"/>
          <p:cNvSpPr txBox="1"/>
          <p:nvPr/>
        </p:nvSpPr>
        <p:spPr>
          <a:xfrm>
            <a:off x="3241964" y="1512059"/>
            <a:ext cx="4036764" cy="1938992"/>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2400">
                <a:solidFill>
                  <a:schemeClr val="dk1"/>
                </a:solidFill>
                <a:latin typeface="Times New Roman"/>
                <a:ea typeface="Times New Roman"/>
                <a:cs typeface="Times New Roman"/>
                <a:sym typeface="Times New Roman"/>
              </a:rPr>
              <a:t>Normal couple (I1 , I2) have a diseased child. The diseased child inherited at least one disease allele from one of his parents where it was masked</a:t>
            </a:r>
            <a:endParaRPr/>
          </a:p>
        </p:txBody>
      </p:sp>
      <p:sp>
        <p:nvSpPr>
          <p:cNvPr id="312" name="Google Shape;312;p8"/>
          <p:cNvSpPr txBox="1"/>
          <p:nvPr/>
        </p:nvSpPr>
        <p:spPr>
          <a:xfrm>
            <a:off x="3270815" y="3796675"/>
            <a:ext cx="4007919" cy="3046988"/>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2400">
                <a:solidFill>
                  <a:schemeClr val="dk1"/>
                </a:solidFill>
                <a:latin typeface="Times New Roman"/>
                <a:ea typeface="Times New Roman"/>
                <a:cs typeface="Times New Roman"/>
                <a:sym typeface="Times New Roman"/>
              </a:rPr>
              <a:t>Affected couple (I1 , I2) have a normal child. The diseased child inherited at least one normal allele from one of his parents where it was masked so normal allele is recessive with respect to dominant affected allele</a:t>
            </a:r>
            <a:endParaRPr/>
          </a:p>
        </p:txBody>
      </p:sp>
      <p:sp>
        <p:nvSpPr>
          <p:cNvPr id="313" name="Google Shape;313;p8"/>
          <p:cNvSpPr txBox="1"/>
          <p:nvPr/>
        </p:nvSpPr>
        <p:spPr>
          <a:xfrm>
            <a:off x="8127534" y="3797205"/>
            <a:ext cx="3557306" cy="2308324"/>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2400">
                <a:solidFill>
                  <a:schemeClr val="dk1"/>
                </a:solidFill>
                <a:latin typeface="Times New Roman"/>
                <a:ea typeface="Times New Roman"/>
                <a:cs typeface="Times New Roman"/>
                <a:sym typeface="Times New Roman"/>
              </a:rPr>
              <a:t>Since the disease appears in every generation, and every affected child has at lease one affected parent then the disease can’t be masked so it is dominant</a:t>
            </a:r>
            <a:endParaRPr/>
          </a:p>
        </p:txBody>
      </p:sp>
      <p:sp>
        <p:nvSpPr>
          <p:cNvPr id="314" name="Google Shape;314;p8"/>
          <p:cNvSpPr txBox="1"/>
          <p:nvPr/>
        </p:nvSpPr>
        <p:spPr>
          <a:xfrm>
            <a:off x="7346605" y="4569889"/>
            <a:ext cx="743054"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dk1"/>
                </a:solidFill>
                <a:latin typeface="Times New Roman"/>
                <a:ea typeface="Times New Roman"/>
                <a:cs typeface="Times New Roman"/>
                <a:sym typeface="Times New Roman"/>
              </a:rPr>
              <a:t>Or</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9"/>
          <p:cNvSpPr txBox="1"/>
          <p:nvPr>
            <p:ph type="title"/>
          </p:nvPr>
        </p:nvSpPr>
        <p:spPr>
          <a:xfrm>
            <a:off x="838202" y="365129"/>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Times New Roman"/>
              <a:buNone/>
            </a:pPr>
            <a:r>
              <a:rPr lang="en-US"/>
              <a:t>Location of gene</a:t>
            </a:r>
            <a:endParaRPr/>
          </a:p>
        </p:txBody>
      </p:sp>
      <p:sp>
        <p:nvSpPr>
          <p:cNvPr id="320" name="Google Shape;320;p9"/>
          <p:cNvSpPr txBox="1"/>
          <p:nvPr>
            <p:ph idx="1" type="body"/>
          </p:nvPr>
        </p:nvSpPr>
        <p:spPr>
          <a:xfrm>
            <a:off x="838200" y="1825631"/>
            <a:ext cx="10515600" cy="2613243"/>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Autosome: Chromosome from 1🡪 22</a:t>
            </a:r>
            <a:endParaRPr/>
          </a:p>
          <a:p>
            <a:pPr indent="-228600" lvl="0" marL="228600" rtl="0" algn="l">
              <a:lnSpc>
                <a:spcPct val="90000"/>
              </a:lnSpc>
              <a:spcBef>
                <a:spcPts val="1000"/>
              </a:spcBef>
              <a:spcAft>
                <a:spcPts val="0"/>
              </a:spcAft>
              <a:buClr>
                <a:schemeClr val="dk1"/>
              </a:buClr>
              <a:buSzPts val="2800"/>
              <a:buChar char="•"/>
            </a:pPr>
            <a:r>
              <a:rPr lang="en-US"/>
              <a:t>Sex linked:</a:t>
            </a:r>
            <a:endParaRPr/>
          </a:p>
          <a:p>
            <a:pPr indent="-457200" lvl="1" marL="914400" rtl="0" algn="l">
              <a:lnSpc>
                <a:spcPct val="90000"/>
              </a:lnSpc>
              <a:spcBef>
                <a:spcPts val="500"/>
              </a:spcBef>
              <a:spcAft>
                <a:spcPts val="0"/>
              </a:spcAft>
              <a:buClr>
                <a:schemeClr val="dk1"/>
              </a:buClr>
              <a:buSzPts val="2400"/>
              <a:buFont typeface="Times New Roman"/>
              <a:buAutoNum type="alphaLcParenR"/>
            </a:pPr>
            <a:r>
              <a:rPr lang="en-US"/>
              <a:t>Non homologous part of X</a:t>
            </a:r>
            <a:endParaRPr/>
          </a:p>
          <a:p>
            <a:pPr indent="-457200" lvl="1" marL="914400" rtl="0" algn="l">
              <a:lnSpc>
                <a:spcPct val="90000"/>
              </a:lnSpc>
              <a:spcBef>
                <a:spcPts val="500"/>
              </a:spcBef>
              <a:spcAft>
                <a:spcPts val="0"/>
              </a:spcAft>
              <a:buClr>
                <a:schemeClr val="dk1"/>
              </a:buClr>
              <a:buSzPts val="2400"/>
              <a:buFont typeface="Times New Roman"/>
              <a:buAutoNum type="alphaLcParenR"/>
            </a:pPr>
            <a:r>
              <a:rPr lang="en-US"/>
              <a:t>Non homologous part of Y</a:t>
            </a:r>
            <a:endParaRPr/>
          </a:p>
          <a:p>
            <a:pPr indent="-457200" lvl="1" marL="914400" rtl="0" algn="l">
              <a:lnSpc>
                <a:spcPct val="90000"/>
              </a:lnSpc>
              <a:spcBef>
                <a:spcPts val="500"/>
              </a:spcBef>
              <a:spcAft>
                <a:spcPts val="0"/>
              </a:spcAft>
              <a:buClr>
                <a:schemeClr val="dk1"/>
              </a:buClr>
              <a:buSzPts val="2400"/>
              <a:buFont typeface="Times New Roman"/>
              <a:buAutoNum type="alphaLcParenR"/>
            </a:pPr>
            <a:r>
              <a:rPr lang="en-US"/>
              <a:t>Homologous part of X and Y</a:t>
            </a:r>
            <a:endParaRPr/>
          </a:p>
        </p:txBody>
      </p:sp>
      <p:sp>
        <p:nvSpPr>
          <p:cNvPr id="321" name="Google Shape;321;p9"/>
          <p:cNvSpPr/>
          <p:nvPr/>
        </p:nvSpPr>
        <p:spPr>
          <a:xfrm>
            <a:off x="7620006" y="2560421"/>
            <a:ext cx="263403" cy="1637506"/>
          </a:xfrm>
          <a:custGeom>
            <a:rect b="b" l="l" r="r" t="t"/>
            <a:pathLst>
              <a:path extrusionOk="0" h="1637506" w="263403">
                <a:moveTo>
                  <a:pt x="0" y="43874"/>
                </a:moveTo>
                <a:cubicBezTo>
                  <a:pt x="0" y="19643"/>
                  <a:pt x="19643" y="0"/>
                  <a:pt x="43874" y="0"/>
                </a:cubicBezTo>
                <a:lnTo>
                  <a:pt x="219362" y="0"/>
                </a:lnTo>
                <a:cubicBezTo>
                  <a:pt x="243593" y="0"/>
                  <a:pt x="263236" y="19643"/>
                  <a:pt x="263236" y="43874"/>
                </a:cubicBezTo>
                <a:cubicBezTo>
                  <a:pt x="267854" y="297994"/>
                  <a:pt x="175491" y="538259"/>
                  <a:pt x="180109" y="792379"/>
                </a:cubicBezTo>
                <a:lnTo>
                  <a:pt x="263236" y="1593632"/>
                </a:lnTo>
                <a:cubicBezTo>
                  <a:pt x="263236" y="1617863"/>
                  <a:pt x="243593" y="1637506"/>
                  <a:pt x="219362" y="1637506"/>
                </a:cubicBezTo>
                <a:lnTo>
                  <a:pt x="43874" y="1637506"/>
                </a:lnTo>
                <a:cubicBezTo>
                  <a:pt x="19643" y="1637506"/>
                  <a:pt x="0" y="1617863"/>
                  <a:pt x="0" y="1593632"/>
                </a:cubicBezTo>
                <a:lnTo>
                  <a:pt x="83128" y="792378"/>
                </a:lnTo>
                <a:lnTo>
                  <a:pt x="0" y="43874"/>
                </a:lnTo>
                <a:close/>
              </a:path>
            </a:pathLst>
          </a:cu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sp>
        <p:nvSpPr>
          <p:cNvPr id="322" name="Google Shape;322;p9"/>
          <p:cNvSpPr/>
          <p:nvPr/>
        </p:nvSpPr>
        <p:spPr>
          <a:xfrm>
            <a:off x="8146473" y="3288274"/>
            <a:ext cx="207818" cy="909659"/>
          </a:xfrm>
          <a:custGeom>
            <a:rect b="b" l="l" r="r" t="t"/>
            <a:pathLst>
              <a:path extrusionOk="0" h="1637506" w="263414">
                <a:moveTo>
                  <a:pt x="0" y="43874"/>
                </a:moveTo>
                <a:cubicBezTo>
                  <a:pt x="0" y="19643"/>
                  <a:pt x="19643" y="0"/>
                  <a:pt x="43874" y="0"/>
                </a:cubicBezTo>
                <a:lnTo>
                  <a:pt x="219362" y="0"/>
                </a:lnTo>
                <a:cubicBezTo>
                  <a:pt x="243593" y="0"/>
                  <a:pt x="263236" y="19643"/>
                  <a:pt x="263236" y="43874"/>
                </a:cubicBezTo>
                <a:cubicBezTo>
                  <a:pt x="268239" y="102046"/>
                  <a:pt x="166254" y="196573"/>
                  <a:pt x="166254" y="321324"/>
                </a:cubicBezTo>
                <a:cubicBezTo>
                  <a:pt x="166254" y="446075"/>
                  <a:pt x="260926" y="584946"/>
                  <a:pt x="263235" y="792379"/>
                </a:cubicBezTo>
                <a:cubicBezTo>
                  <a:pt x="263235" y="1059463"/>
                  <a:pt x="263236" y="1326548"/>
                  <a:pt x="263236" y="1593632"/>
                </a:cubicBezTo>
                <a:cubicBezTo>
                  <a:pt x="263236" y="1617863"/>
                  <a:pt x="243593" y="1637506"/>
                  <a:pt x="219362" y="1637506"/>
                </a:cubicBezTo>
                <a:lnTo>
                  <a:pt x="43874" y="1637506"/>
                </a:lnTo>
                <a:cubicBezTo>
                  <a:pt x="19643" y="1637506"/>
                  <a:pt x="0" y="1617863"/>
                  <a:pt x="0" y="1593632"/>
                </a:cubicBezTo>
                <a:lnTo>
                  <a:pt x="13856" y="792378"/>
                </a:lnTo>
                <a:cubicBezTo>
                  <a:pt x="9237" y="612269"/>
                  <a:pt x="101600" y="446015"/>
                  <a:pt x="96981" y="265906"/>
                </a:cubicBezTo>
                <a:lnTo>
                  <a:pt x="0" y="43874"/>
                </a:lnTo>
                <a:close/>
              </a:path>
            </a:pathLst>
          </a:custGeom>
          <a:solidFill>
            <a:srgbClr val="D8D8D8"/>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imes New Roman"/>
              <a:ea typeface="Times New Roman"/>
              <a:cs typeface="Times New Roman"/>
              <a:sym typeface="Times New Roman"/>
            </a:endParaRPr>
          </a:p>
        </p:txBody>
      </p:sp>
      <p:cxnSp>
        <p:nvCxnSpPr>
          <p:cNvPr id="323" name="Google Shape;323;p9"/>
          <p:cNvCxnSpPr/>
          <p:nvPr/>
        </p:nvCxnSpPr>
        <p:spPr>
          <a:xfrm>
            <a:off x="6151259" y="3531574"/>
            <a:ext cx="5202547" cy="0"/>
          </a:xfrm>
          <a:prstGeom prst="straightConnector1">
            <a:avLst/>
          </a:prstGeom>
          <a:noFill/>
          <a:ln cap="flat" cmpd="sng" w="9525">
            <a:solidFill>
              <a:schemeClr val="dk1"/>
            </a:solidFill>
            <a:prstDash val="dash"/>
            <a:miter lim="800000"/>
            <a:headEnd len="sm" w="sm" type="none"/>
            <a:tailEnd len="sm" w="sm" type="none"/>
          </a:ln>
        </p:spPr>
      </p:cxnSp>
      <p:sp>
        <p:nvSpPr>
          <p:cNvPr id="324" name="Google Shape;324;p9"/>
          <p:cNvSpPr txBox="1"/>
          <p:nvPr/>
        </p:nvSpPr>
        <p:spPr>
          <a:xfrm>
            <a:off x="8548094" y="3792543"/>
            <a:ext cx="1648691"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Homologous part of X and Y</a:t>
            </a:r>
            <a:endParaRPr/>
          </a:p>
        </p:txBody>
      </p:sp>
      <p:sp>
        <p:nvSpPr>
          <p:cNvPr id="325" name="Google Shape;325;p9"/>
          <p:cNvSpPr txBox="1"/>
          <p:nvPr/>
        </p:nvSpPr>
        <p:spPr>
          <a:xfrm>
            <a:off x="8489296" y="3162242"/>
            <a:ext cx="2729511"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Non homologous part of Y</a:t>
            </a:r>
            <a:endParaRPr/>
          </a:p>
        </p:txBody>
      </p:sp>
      <p:sp>
        <p:nvSpPr>
          <p:cNvPr id="326" name="Google Shape;326;p9"/>
          <p:cNvSpPr txBox="1"/>
          <p:nvPr/>
        </p:nvSpPr>
        <p:spPr>
          <a:xfrm>
            <a:off x="6286258" y="2608244"/>
            <a:ext cx="1611005"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Non homologous part of X</a:t>
            </a:r>
            <a:endParaRPr/>
          </a:p>
        </p:txBody>
      </p:sp>
      <p:graphicFrame>
        <p:nvGraphicFramePr>
          <p:cNvPr id="327" name="Google Shape;327;p9"/>
          <p:cNvGraphicFramePr/>
          <p:nvPr/>
        </p:nvGraphicFramePr>
        <p:xfrm>
          <a:off x="3225807" y="4682174"/>
          <a:ext cx="3000000" cy="3000000"/>
        </p:xfrm>
        <a:graphic>
          <a:graphicData uri="http://schemas.openxmlformats.org/drawingml/2006/table">
            <a:tbl>
              <a:tblPr bandRow="1" firstRow="1">
                <a:noFill/>
                <a:tableStyleId>{932D2730-8787-492D-A3B1-9FBC55404D06}</a:tableStyleId>
              </a:tblPr>
              <a:tblGrid>
                <a:gridCol w="2709325"/>
                <a:gridCol w="2709325"/>
                <a:gridCol w="2709325"/>
              </a:tblGrid>
              <a:tr h="370850">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rPr lang="en-US" sz="1800"/>
                        <a:t>Male</a:t>
                      </a:r>
                      <a:endParaRPr sz="1800"/>
                    </a:p>
                  </a:txBody>
                  <a:tcPr marT="45725" marB="45725" marR="91450" marL="91450"/>
                </a:tc>
                <a:tc>
                  <a:txBody>
                    <a:bodyPr/>
                    <a:lstStyle/>
                    <a:p>
                      <a:pPr indent="0" lvl="0" marL="0" marR="0" rtl="0" algn="l">
                        <a:spcBef>
                          <a:spcPts val="0"/>
                        </a:spcBef>
                        <a:spcAft>
                          <a:spcPts val="0"/>
                        </a:spcAft>
                        <a:buNone/>
                      </a:pPr>
                      <a:r>
                        <a:rPr lang="en-US" sz="1800"/>
                        <a:t>Female</a:t>
                      </a:r>
                      <a:endParaRPr sz="1800"/>
                    </a:p>
                  </a:txBody>
                  <a:tcPr marT="45725" marB="45725" marR="91450" marL="91450"/>
                </a:tc>
              </a:tr>
              <a:tr h="370850">
                <a:tc>
                  <a:txBody>
                    <a:bodyPr/>
                    <a:lstStyle/>
                    <a:p>
                      <a:pPr indent="0" lvl="0" marL="0" marR="0" rtl="0" algn="l">
                        <a:spcBef>
                          <a:spcPts val="0"/>
                        </a:spcBef>
                        <a:spcAft>
                          <a:spcPts val="0"/>
                        </a:spcAft>
                        <a:buNone/>
                      </a:pPr>
                      <a:r>
                        <a:rPr lang="en-US" sz="1800"/>
                        <a:t>Autosomal</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r>
              <a:tr h="370850">
                <a:tc>
                  <a:txBody>
                    <a:bodyPr/>
                    <a:lstStyle/>
                    <a:p>
                      <a:pPr indent="0" lvl="0" marL="0" marR="0" rtl="0" algn="l">
                        <a:spcBef>
                          <a:spcPts val="0"/>
                        </a:spcBef>
                        <a:spcAft>
                          <a:spcPts val="0"/>
                        </a:spcAft>
                        <a:buNone/>
                      </a:pPr>
                      <a:r>
                        <a:rPr lang="en-US" sz="1800"/>
                        <a:t>X linked</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r>
              <a:tr h="370850">
                <a:tc>
                  <a:txBody>
                    <a:bodyPr/>
                    <a:lstStyle/>
                    <a:p>
                      <a:pPr indent="0" lvl="0" marL="0" marR="0" rtl="0" algn="l">
                        <a:spcBef>
                          <a:spcPts val="0"/>
                        </a:spcBef>
                        <a:spcAft>
                          <a:spcPts val="0"/>
                        </a:spcAft>
                        <a:buNone/>
                      </a:pPr>
                      <a:r>
                        <a:rPr lang="en-US" sz="1800"/>
                        <a:t>Y linked</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r>
              <a:tr h="370850">
                <a:tc>
                  <a:txBody>
                    <a:bodyPr/>
                    <a:lstStyle/>
                    <a:p>
                      <a:pPr indent="0" lvl="0" marL="0" marR="0" rtl="0" algn="l">
                        <a:spcBef>
                          <a:spcPts val="0"/>
                        </a:spcBef>
                        <a:spcAft>
                          <a:spcPts val="0"/>
                        </a:spcAft>
                        <a:buNone/>
                      </a:pPr>
                      <a:r>
                        <a:rPr lang="en-US" sz="1800"/>
                        <a:t>Homologous</a:t>
                      </a:r>
                      <a:r>
                        <a:rPr lang="en-US" sz="1800"/>
                        <a:t> X and Y</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r>
            </a:tbl>
          </a:graphicData>
        </a:graphic>
      </p:graphicFrame>
      <p:sp>
        <p:nvSpPr>
          <p:cNvPr id="328" name="Google Shape;328;p9"/>
          <p:cNvSpPr txBox="1"/>
          <p:nvPr/>
        </p:nvSpPr>
        <p:spPr>
          <a:xfrm>
            <a:off x="838204" y="4870610"/>
            <a:ext cx="2223655"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Table showing ]number of alleles existing in males and females depending on gene location</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2019-09-04T10:58:58Z</dcterms:created>
  <dc:creator>Windows User</dc:creator>
</cp:coreProperties>
</file>